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Lst>
  <p:notesMasterIdLst>
    <p:notesMasterId r:id="rId79"/>
  </p:notesMasterIdLst>
  <p:sldIdLst>
    <p:sldId id="336" r:id="rId5"/>
    <p:sldId id="2076138620" r:id="rId6"/>
    <p:sldId id="10549" r:id="rId7"/>
    <p:sldId id="10459" r:id="rId8"/>
    <p:sldId id="10457" r:id="rId9"/>
    <p:sldId id="10461" r:id="rId10"/>
    <p:sldId id="10547" r:id="rId11"/>
    <p:sldId id="2076138622" r:id="rId12"/>
    <p:sldId id="2076138623" r:id="rId13"/>
    <p:sldId id="2076138624" r:id="rId14"/>
    <p:sldId id="2076138625" r:id="rId15"/>
    <p:sldId id="2076138626" r:id="rId16"/>
    <p:sldId id="10462" r:id="rId17"/>
    <p:sldId id="10469" r:id="rId18"/>
    <p:sldId id="10473" r:id="rId19"/>
    <p:sldId id="10474" r:id="rId20"/>
    <p:sldId id="10476" r:id="rId21"/>
    <p:sldId id="10477" r:id="rId22"/>
    <p:sldId id="10478" r:id="rId23"/>
    <p:sldId id="2076138621" r:id="rId24"/>
    <p:sldId id="10479" r:id="rId25"/>
    <p:sldId id="10480" r:id="rId26"/>
    <p:sldId id="10481" r:id="rId27"/>
    <p:sldId id="10482" r:id="rId28"/>
    <p:sldId id="10501" r:id="rId29"/>
    <p:sldId id="10554" r:id="rId30"/>
    <p:sldId id="10563" r:id="rId31"/>
    <p:sldId id="10499" r:id="rId32"/>
    <p:sldId id="10519" r:id="rId33"/>
    <p:sldId id="10518" r:id="rId34"/>
    <p:sldId id="10517" r:id="rId35"/>
    <p:sldId id="10516" r:id="rId36"/>
    <p:sldId id="10515" r:id="rId37"/>
    <p:sldId id="10514" r:id="rId38"/>
    <p:sldId id="10513" r:id="rId39"/>
    <p:sldId id="10512" r:id="rId40"/>
    <p:sldId id="10511" r:id="rId41"/>
    <p:sldId id="10510" r:id="rId42"/>
    <p:sldId id="10509" r:id="rId43"/>
    <p:sldId id="10508" r:id="rId44"/>
    <p:sldId id="10541" r:id="rId45"/>
    <p:sldId id="10553" r:id="rId46"/>
    <p:sldId id="10542" r:id="rId47"/>
    <p:sldId id="10507" r:id="rId48"/>
    <p:sldId id="10540" r:id="rId49"/>
    <p:sldId id="10539" r:id="rId50"/>
    <p:sldId id="10538" r:id="rId51"/>
    <p:sldId id="10537" r:id="rId52"/>
    <p:sldId id="10536" r:id="rId53"/>
    <p:sldId id="10535" r:id="rId54"/>
    <p:sldId id="10534" r:id="rId55"/>
    <p:sldId id="10548" r:id="rId56"/>
    <p:sldId id="10533" r:id="rId57"/>
    <p:sldId id="10532" r:id="rId58"/>
    <p:sldId id="10531" r:id="rId59"/>
    <p:sldId id="10530" r:id="rId60"/>
    <p:sldId id="10529" r:id="rId61"/>
    <p:sldId id="10528" r:id="rId62"/>
    <p:sldId id="10527" r:id="rId63"/>
    <p:sldId id="10526" r:id="rId64"/>
    <p:sldId id="10543" r:id="rId65"/>
    <p:sldId id="10552" r:id="rId66"/>
    <p:sldId id="10564" r:id="rId67"/>
    <p:sldId id="10544" r:id="rId68"/>
    <p:sldId id="10525" r:id="rId69"/>
    <p:sldId id="10524" r:id="rId70"/>
    <p:sldId id="10565" r:id="rId71"/>
    <p:sldId id="10523" r:id="rId72"/>
    <p:sldId id="10522" r:id="rId73"/>
    <p:sldId id="10521" r:id="rId74"/>
    <p:sldId id="10520" r:id="rId75"/>
    <p:sldId id="10545" r:id="rId76"/>
    <p:sldId id="10551" r:id="rId77"/>
    <p:sldId id="10550"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429AF6-EB0C-49A6-83F6-0A21FFC7AE3B}">
          <p14:sldIdLst>
            <p14:sldId id="336"/>
            <p14:sldId id="2076138620"/>
            <p14:sldId id="10549"/>
          </p14:sldIdLst>
        </p14:section>
        <p14:section name="Premium Capacity" id="{6A26326F-2821-44C8-A4F5-9604B11C6404}">
          <p14:sldIdLst>
            <p14:sldId id="10459"/>
            <p14:sldId id="10457"/>
            <p14:sldId id="10461"/>
            <p14:sldId id="10547"/>
            <p14:sldId id="2076138622"/>
            <p14:sldId id="2076138623"/>
            <p14:sldId id="2076138624"/>
            <p14:sldId id="2076138625"/>
            <p14:sldId id="2076138626"/>
            <p14:sldId id="10462"/>
            <p14:sldId id="10469"/>
            <p14:sldId id="10473"/>
            <p14:sldId id="10474"/>
            <p14:sldId id="10476"/>
            <p14:sldId id="10477"/>
            <p14:sldId id="10478"/>
            <p14:sldId id="2076138621"/>
            <p14:sldId id="10479"/>
            <p14:sldId id="10480"/>
            <p14:sldId id="10481"/>
            <p14:sldId id="10482"/>
            <p14:sldId id="10501"/>
            <p14:sldId id="10554"/>
            <p14:sldId id="10563"/>
          </p14:sldIdLst>
        </p14:section>
        <p14:section name="Data Access Infra" id="{B4291908-3185-408D-83F9-7C0981850D6B}">
          <p14:sldIdLst>
            <p14:sldId id="10499"/>
            <p14:sldId id="10519"/>
            <p14:sldId id="10518"/>
            <p14:sldId id="10517"/>
          </p14:sldIdLst>
        </p14:section>
        <p14:section name="Gateway" id="{BCB5453F-1AFE-4A09-BA43-37375DC6CCA9}">
          <p14:sldIdLst>
            <p14:sldId id="10516"/>
            <p14:sldId id="10515"/>
            <p14:sldId id="10514"/>
            <p14:sldId id="10513"/>
            <p14:sldId id="10512"/>
            <p14:sldId id="10511"/>
            <p14:sldId id="10510"/>
            <p14:sldId id="10509"/>
            <p14:sldId id="10508"/>
            <p14:sldId id="10541"/>
            <p14:sldId id="10553"/>
          </p14:sldIdLst>
        </p14:section>
        <p14:section name="Broadening Reach" id="{18F38308-0740-4E3F-A831-E8EA6D870E43}">
          <p14:sldIdLst>
            <p14:sldId id="10542"/>
            <p14:sldId id="10507"/>
            <p14:sldId id="10540"/>
            <p14:sldId id="10539"/>
            <p14:sldId id="10538"/>
            <p14:sldId id="10537"/>
            <p14:sldId id="10536"/>
            <p14:sldId id="10535"/>
            <p14:sldId id="10534"/>
            <p14:sldId id="10548"/>
            <p14:sldId id="10533"/>
            <p14:sldId id="10532"/>
            <p14:sldId id="10531"/>
            <p14:sldId id="10530"/>
            <p14:sldId id="10529"/>
            <p14:sldId id="10528"/>
            <p14:sldId id="10527"/>
            <p14:sldId id="10526"/>
            <p14:sldId id="10543"/>
            <p14:sldId id="10552"/>
            <p14:sldId id="10564"/>
          </p14:sldIdLst>
        </p14:section>
        <p14:section name="Automating Admin" id="{0A75BD6C-E841-4FAD-8A7A-6395CB5D3E5E}">
          <p14:sldIdLst>
            <p14:sldId id="10544"/>
            <p14:sldId id="10525"/>
            <p14:sldId id="10524"/>
            <p14:sldId id="10565"/>
            <p14:sldId id="10523"/>
            <p14:sldId id="10522"/>
            <p14:sldId id="10521"/>
            <p14:sldId id="10520"/>
            <p14:sldId id="10545"/>
            <p14:sldId id="10551"/>
            <p14:sldId id="1055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29C4A8-247C-7AF3-35A4-E42262D88F86}" name="Yana Berkovich" initials="YB" userId="S::yaberkov@microsoft.com::270b37d7-fbd6-4cc5-b099-84e9339dac07" providerId="AD"/>
  <p188:author id="{CC3AA9D8-799B-3CCB-28CF-7C66BBBC11B4}" name="Nikil Prabhakar" initials="NP" userId="S::Nikil@obvience.com::e6efa898-d5bb-4330-838a-8e8c901bb1d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Yana Berkovich" initials="YB" lastIdx="13" clrIdx="0">
    <p:extLst>
      <p:ext uri="{19B8F6BF-5375-455C-9EA6-DF929625EA0E}">
        <p15:presenceInfo xmlns:p15="http://schemas.microsoft.com/office/powerpoint/2012/main" userId="S::yaberkov@microsoft.com::270b37d7-fbd6-4cc5-b099-84e9339dac07" providerId="AD"/>
      </p:ext>
    </p:extLst>
  </p:cmAuthor>
  <p:cmAuthor id="2" name="Nikil Prabhakar" initials="NP" lastIdx="9" clrIdx="1">
    <p:extLst>
      <p:ext uri="{19B8F6BF-5375-455C-9EA6-DF929625EA0E}">
        <p15:presenceInfo xmlns:p15="http://schemas.microsoft.com/office/powerpoint/2012/main" userId="Nikil Prabhak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9B4"/>
    <a:srgbClr val="FFC0CB"/>
    <a:srgbClr val="FFC000"/>
    <a:srgbClr val="FFCC00"/>
    <a:srgbClr val="FF8927"/>
    <a:srgbClr val="FFC0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2" autoAdjust="0"/>
    <p:restoredTop sz="74837" autoAdjust="0"/>
  </p:normalViewPr>
  <p:slideViewPr>
    <p:cSldViewPr snapToGrid="0">
      <p:cViewPr varScale="1">
        <p:scale>
          <a:sx n="82" d="100"/>
          <a:sy n="82" d="100"/>
        </p:scale>
        <p:origin x="416" y="6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4" d="100"/>
          <a:sy n="84" d="100"/>
        </p:scale>
        <p:origin x="2412" y="5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commentAuthors" Target="commentAuthors.xml"/><Relationship Id="rId85"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1BAFB9-4BF4-4A4E-AE2B-D7092B96F0F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614CFD-175F-4042-A3B0-6B1A92DCA68F}">
      <dgm:prSet custT="1"/>
      <dgm:spPr>
        <a:solidFill>
          <a:srgbClr val="FFC000"/>
        </a:solidFill>
        <a:ln w="10795" cap="flat" cmpd="sng" algn="ctr">
          <a:solidFill>
            <a:srgbClr val="FFFFFF">
              <a:hueOff val="0"/>
              <a:satOff val="0"/>
              <a:lumOff val="0"/>
              <a:alphaOff val="0"/>
            </a:srgbClr>
          </a:solidFill>
          <a:prstDash val="solid"/>
        </a:ln>
        <a:effectLst/>
      </dgm:spPr>
      <dgm:t>
        <a:bodyPr spcFirstLastPara="0" vert="horz" wrap="square" lIns="114300" tIns="114300" rIns="114300" bIns="114300" numCol="1" spcCol="1270" anchor="ctr" anchorCtr="0"/>
        <a:lstStyle/>
        <a:p>
          <a:pPr marL="0" lvl="0" indent="0" algn="l" defTabSz="1333500">
            <a:lnSpc>
              <a:spcPct val="90000"/>
            </a:lnSpc>
            <a:spcBef>
              <a:spcPct val="0"/>
            </a:spcBef>
            <a:spcAft>
              <a:spcPct val="35000"/>
            </a:spcAft>
            <a:buNone/>
          </a:pPr>
          <a:r>
            <a:rPr lang="en-US" sz="2400" kern="1200" dirty="0">
              <a:solidFill>
                <a:schemeClr val="tx1"/>
              </a:solidFill>
              <a:latin typeface="Segoe UI"/>
              <a:ea typeface="+mn-ea"/>
              <a:cs typeface="+mn-cs"/>
            </a:rPr>
            <a:t>Publish to web</a:t>
          </a:r>
        </a:p>
      </dgm:t>
      <dgm:extLst>
        <a:ext uri="{E40237B7-FDA0-4F09-8148-C483321AD2D9}">
          <dgm14:cNvPr xmlns:dgm14="http://schemas.microsoft.com/office/drawing/2010/diagram" id="0" name="" descr="P"/>
        </a:ext>
      </dgm:extLst>
    </dgm:pt>
    <dgm:pt modelId="{542EF19C-21A6-4538-9055-C3CE866B0B75}" type="parTrans" cxnId="{B5AA9AD9-6DFD-44AA-B42F-B727F12E3E6A}">
      <dgm:prSet/>
      <dgm:spPr/>
      <dgm:t>
        <a:bodyPr/>
        <a:lstStyle/>
        <a:p>
          <a:endParaRPr lang="en-US"/>
        </a:p>
      </dgm:t>
    </dgm:pt>
    <dgm:pt modelId="{415DA9F8-2B34-4003-9F40-3C5DCEEBE6FD}" type="sibTrans" cxnId="{B5AA9AD9-6DFD-44AA-B42F-B727F12E3E6A}">
      <dgm:prSet/>
      <dgm:spPr/>
      <dgm:t>
        <a:bodyPr/>
        <a:lstStyle/>
        <a:p>
          <a:endParaRPr lang="en-US"/>
        </a:p>
      </dgm:t>
    </dgm:pt>
    <dgm:pt modelId="{2CDD468D-0740-4A62-AE52-E25C1117003E}">
      <dgm:prSet/>
      <dgm:spPr>
        <a:solidFill>
          <a:srgbClr val="FFC000"/>
        </a:solidFill>
      </dgm:spPr>
      <dgm:t>
        <a:bodyPr/>
        <a:lstStyle/>
        <a:p>
          <a:r>
            <a:rPr lang="en-US" dirty="0">
              <a:solidFill>
                <a:schemeClr val="tx1"/>
              </a:solidFill>
              <a:latin typeface="Segoe UI" panose="020B0502040204020203" pitchFamily="34" charset="0"/>
              <a:cs typeface="Segoe UI" panose="020B0502040204020203" pitchFamily="34" charset="0"/>
            </a:rPr>
            <a:t>SharePoint Online Web Part</a:t>
          </a:r>
        </a:p>
      </dgm:t>
      <dgm:extLst>
        <a:ext uri="{E40237B7-FDA0-4F09-8148-C483321AD2D9}">
          <dgm14:cNvPr xmlns:dgm14="http://schemas.microsoft.com/office/drawing/2010/diagram" id="0" name="" descr="P"/>
        </a:ext>
      </dgm:extLst>
    </dgm:pt>
    <dgm:pt modelId="{73CEEC9A-36E9-4FBE-80DA-AA9F68190D33}" type="parTrans" cxnId="{D68ED359-A669-4E69-B8EE-B348265A2A3D}">
      <dgm:prSet/>
      <dgm:spPr/>
      <dgm:t>
        <a:bodyPr/>
        <a:lstStyle/>
        <a:p>
          <a:endParaRPr lang="en-US"/>
        </a:p>
      </dgm:t>
    </dgm:pt>
    <dgm:pt modelId="{1C2689BB-8D4F-4210-9728-78D7E380A234}" type="sibTrans" cxnId="{D68ED359-A669-4E69-B8EE-B348265A2A3D}">
      <dgm:prSet/>
      <dgm:spPr/>
      <dgm:t>
        <a:bodyPr/>
        <a:lstStyle/>
        <a:p>
          <a:endParaRPr lang="en-US"/>
        </a:p>
      </dgm:t>
    </dgm:pt>
    <dgm:pt modelId="{189F75F2-CBE6-4CDB-82B4-92AF22CDB33E}">
      <dgm:prSet/>
      <dgm:spPr>
        <a:solidFill>
          <a:srgbClr val="FFC000"/>
        </a:solidFill>
      </dgm:spPr>
      <dgm:t>
        <a:bodyPr/>
        <a:lstStyle/>
        <a:p>
          <a:r>
            <a:rPr lang="en-US" dirty="0">
              <a:solidFill>
                <a:schemeClr val="tx1"/>
              </a:solidFill>
              <a:latin typeface="Segoe UI" panose="020B0502040204020203" pitchFamily="34" charset="0"/>
              <a:cs typeface="Segoe UI" panose="020B0502040204020203" pitchFamily="34" charset="0"/>
            </a:rPr>
            <a:t>REST API / Custom development</a:t>
          </a:r>
        </a:p>
      </dgm:t>
      <dgm:extLst>
        <a:ext uri="{E40237B7-FDA0-4F09-8148-C483321AD2D9}">
          <dgm14:cNvPr xmlns:dgm14="http://schemas.microsoft.com/office/drawing/2010/diagram" id="0" name="" descr="P"/>
        </a:ext>
      </dgm:extLst>
    </dgm:pt>
    <dgm:pt modelId="{FDB4AF42-C148-475E-A7D5-23F56115CC82}" type="parTrans" cxnId="{934718FC-7139-40BA-A3EC-8D6B683B6B4A}">
      <dgm:prSet/>
      <dgm:spPr/>
      <dgm:t>
        <a:bodyPr/>
        <a:lstStyle/>
        <a:p>
          <a:endParaRPr lang="en-US"/>
        </a:p>
      </dgm:t>
    </dgm:pt>
    <dgm:pt modelId="{EE32D228-F964-442D-B897-96554079DB1D}" type="sibTrans" cxnId="{934718FC-7139-40BA-A3EC-8D6B683B6B4A}">
      <dgm:prSet/>
      <dgm:spPr/>
      <dgm:t>
        <a:bodyPr/>
        <a:lstStyle/>
        <a:p>
          <a:endParaRPr lang="en-US"/>
        </a:p>
      </dgm:t>
    </dgm:pt>
    <dgm:pt modelId="{01799FFD-C1FF-40EF-BAE7-FACE603B15CA}">
      <dgm:prSet/>
      <dgm:spPr/>
      <dgm:t>
        <a:bodyPr/>
        <a:lstStyle/>
        <a:p>
          <a:r>
            <a:rPr lang="en-US" dirty="0">
              <a:latin typeface="Segoe UI" panose="020B0502040204020203" pitchFamily="34" charset="0"/>
              <a:cs typeface="Segoe UI" panose="020B0502040204020203" pitchFamily="34" charset="0"/>
            </a:rPr>
            <a:t>Embedding for your organization</a:t>
          </a:r>
        </a:p>
      </dgm:t>
      <dgm:extLst>
        <a:ext uri="{E40237B7-FDA0-4F09-8148-C483321AD2D9}">
          <dgm14:cNvPr xmlns:dgm14="http://schemas.microsoft.com/office/drawing/2010/diagram" id="0" name="" descr="P"/>
        </a:ext>
      </dgm:extLst>
    </dgm:pt>
    <dgm:pt modelId="{37FBFCFF-A28A-4F8F-8CB0-680A54B5BFBD}" type="parTrans" cxnId="{99EBC8E6-8B41-46FF-ADE3-4BC0415AA11B}">
      <dgm:prSet/>
      <dgm:spPr/>
      <dgm:t>
        <a:bodyPr/>
        <a:lstStyle/>
        <a:p>
          <a:endParaRPr lang="en-US"/>
        </a:p>
      </dgm:t>
    </dgm:pt>
    <dgm:pt modelId="{D5597134-E401-4E93-B7EC-445CC84FC753}" type="sibTrans" cxnId="{99EBC8E6-8B41-46FF-ADE3-4BC0415AA11B}">
      <dgm:prSet/>
      <dgm:spPr/>
      <dgm:t>
        <a:bodyPr/>
        <a:lstStyle/>
        <a:p>
          <a:endParaRPr lang="en-US"/>
        </a:p>
      </dgm:t>
    </dgm:pt>
    <dgm:pt modelId="{05050604-F160-49EE-8ACE-027AE55DCF87}">
      <dgm:prSet/>
      <dgm:spPr/>
      <dgm:t>
        <a:bodyPr/>
        <a:lstStyle/>
        <a:p>
          <a:r>
            <a:rPr lang="en-US" dirty="0">
              <a:latin typeface="Segoe UI" panose="020B0502040204020203" pitchFamily="34" charset="0"/>
              <a:cs typeface="Segoe UI" panose="020B0502040204020203" pitchFamily="34" charset="0"/>
            </a:rPr>
            <a:t>Embedding for your customers</a:t>
          </a:r>
        </a:p>
      </dgm:t>
    </dgm:pt>
    <dgm:pt modelId="{D1A74073-5DF8-4F26-8EEA-3F896FC57B53}" type="parTrans" cxnId="{F5E26C87-198B-4BC8-BCE6-3A16B87CA259}">
      <dgm:prSet/>
      <dgm:spPr/>
      <dgm:t>
        <a:bodyPr/>
        <a:lstStyle/>
        <a:p>
          <a:endParaRPr lang="en-US"/>
        </a:p>
      </dgm:t>
    </dgm:pt>
    <dgm:pt modelId="{172FC386-1C71-4305-89CB-5054B584E8C9}" type="sibTrans" cxnId="{F5E26C87-198B-4BC8-BCE6-3A16B87CA259}">
      <dgm:prSet/>
      <dgm:spPr/>
      <dgm:t>
        <a:bodyPr/>
        <a:lstStyle/>
        <a:p>
          <a:endParaRPr lang="en-US"/>
        </a:p>
      </dgm:t>
    </dgm:pt>
    <dgm:pt modelId="{C950082F-8C56-4AA8-9552-A0EC4461AA51}">
      <dgm:prSet custT="1"/>
      <dgm:spPr>
        <a:solidFill>
          <a:srgbClr val="FFC000"/>
        </a:solidFill>
        <a:ln w="10795" cap="flat" cmpd="sng" algn="ctr">
          <a:solidFill>
            <a:srgbClr val="FFFFFF">
              <a:hueOff val="0"/>
              <a:satOff val="0"/>
              <a:lumOff val="0"/>
              <a:alphaOff val="0"/>
            </a:srgbClr>
          </a:solidFill>
          <a:prstDash val="solid"/>
        </a:ln>
        <a:effectLst/>
      </dgm:spPr>
      <dgm:t>
        <a:bodyPr spcFirstLastPara="0" vert="horz" wrap="square" lIns="114300" tIns="114300" rIns="114300" bIns="114300" numCol="1" spcCol="1270" anchor="ctr" anchorCtr="0"/>
        <a:lstStyle/>
        <a:p>
          <a:pPr>
            <a:buNone/>
          </a:pPr>
          <a:r>
            <a:rPr lang="en-US" sz="2400" dirty="0">
              <a:solidFill>
                <a:schemeClr val="tx1"/>
              </a:solidFill>
              <a:latin typeface="Segoe UI"/>
              <a:ea typeface="+mn-ea"/>
              <a:cs typeface="+mn-cs"/>
            </a:rPr>
            <a:t>Embed in Microsoft Teams</a:t>
          </a:r>
        </a:p>
      </dgm:t>
      <dgm:extLst>
        <a:ext uri="{E40237B7-FDA0-4F09-8148-C483321AD2D9}">
          <dgm14:cNvPr xmlns:dgm14="http://schemas.microsoft.com/office/drawing/2010/diagram" id="0" name="" descr="P"/>
        </a:ext>
      </dgm:extLst>
    </dgm:pt>
    <dgm:pt modelId="{74EAAECB-C827-4439-9A42-9C0FD22C1E4E}" type="parTrans" cxnId="{945097A6-3125-478C-A5C6-410E61A3C369}">
      <dgm:prSet/>
      <dgm:spPr/>
      <dgm:t>
        <a:bodyPr/>
        <a:lstStyle/>
        <a:p>
          <a:endParaRPr lang="en-US"/>
        </a:p>
      </dgm:t>
    </dgm:pt>
    <dgm:pt modelId="{DF83656E-57C1-456E-B170-CEB990A2815F}" type="sibTrans" cxnId="{945097A6-3125-478C-A5C6-410E61A3C369}">
      <dgm:prSet/>
      <dgm:spPr/>
      <dgm:t>
        <a:bodyPr/>
        <a:lstStyle/>
        <a:p>
          <a:endParaRPr lang="en-US"/>
        </a:p>
      </dgm:t>
    </dgm:pt>
    <dgm:pt modelId="{A800566E-1090-4ADA-9A17-A6B597B93186}">
      <dgm:prSet/>
      <dgm:spPr>
        <a:solidFill>
          <a:srgbClr val="FFC000"/>
        </a:solidFill>
      </dgm:spPr>
      <dgm:t>
        <a:bodyPr/>
        <a:lstStyle/>
        <a:p>
          <a:r>
            <a:rPr lang="en-US" dirty="0">
              <a:solidFill>
                <a:schemeClr val="tx1"/>
              </a:solidFill>
              <a:latin typeface="Segoe UI" panose="020B0502040204020203" pitchFamily="34" charset="0"/>
              <a:cs typeface="Segoe UI" panose="020B0502040204020203" pitchFamily="34" charset="0"/>
            </a:rPr>
            <a:t>Embed in PowerApps</a:t>
          </a:r>
        </a:p>
      </dgm:t>
      <dgm:extLst>
        <a:ext uri="{E40237B7-FDA0-4F09-8148-C483321AD2D9}">
          <dgm14:cNvPr xmlns:dgm14="http://schemas.microsoft.com/office/drawing/2010/diagram" id="0" name="" descr="P"/>
        </a:ext>
      </dgm:extLst>
    </dgm:pt>
    <dgm:pt modelId="{389FDA6E-E2E0-4CFB-8228-EC6CF35AA662}" type="parTrans" cxnId="{CB56E583-70C4-4BDE-907A-C8437DBDB0C3}">
      <dgm:prSet/>
      <dgm:spPr/>
      <dgm:t>
        <a:bodyPr/>
        <a:lstStyle/>
        <a:p>
          <a:endParaRPr lang="en-US"/>
        </a:p>
      </dgm:t>
    </dgm:pt>
    <dgm:pt modelId="{3EC8F269-A80E-4C43-9D79-39080C9CBCF2}" type="sibTrans" cxnId="{CB56E583-70C4-4BDE-907A-C8437DBDB0C3}">
      <dgm:prSet/>
      <dgm:spPr/>
      <dgm:t>
        <a:bodyPr/>
        <a:lstStyle/>
        <a:p>
          <a:endParaRPr lang="en-US"/>
        </a:p>
      </dgm:t>
    </dgm:pt>
    <dgm:pt modelId="{EC75E2CC-B7D3-47C4-8312-C041C64DAE99}" type="pres">
      <dgm:prSet presAssocID="{C61BAFB9-4BF4-4A4E-AE2B-D7092B96F0FE}" presName="linear" presStyleCnt="0">
        <dgm:presLayoutVars>
          <dgm:animLvl val="lvl"/>
          <dgm:resizeHandles val="exact"/>
        </dgm:presLayoutVars>
      </dgm:prSet>
      <dgm:spPr/>
    </dgm:pt>
    <dgm:pt modelId="{F108E651-04D4-4544-B0E6-DE9B1E276CEF}" type="pres">
      <dgm:prSet presAssocID="{53614CFD-175F-4042-A3B0-6B1A92DCA68F}" presName="parentText" presStyleLbl="node1" presStyleIdx="0" presStyleCnt="5" custScaleY="55260" custLinFactNeighborX="223">
        <dgm:presLayoutVars>
          <dgm:chMax val="0"/>
          <dgm:bulletEnabled val="1"/>
        </dgm:presLayoutVars>
      </dgm:prSet>
      <dgm:spPr>
        <a:xfrm>
          <a:off x="0" y="53327"/>
          <a:ext cx="10515600" cy="1389960"/>
        </a:xfrm>
        <a:prstGeom prst="roundRect">
          <a:avLst/>
        </a:prstGeom>
      </dgm:spPr>
    </dgm:pt>
    <dgm:pt modelId="{FFA34168-74A9-4980-8519-E40026D22F93}" type="pres">
      <dgm:prSet presAssocID="{415DA9F8-2B34-4003-9F40-3C5DCEEBE6FD}" presName="spacer" presStyleCnt="0"/>
      <dgm:spPr/>
    </dgm:pt>
    <dgm:pt modelId="{DEC7B700-DFDE-4F43-A1EC-4BC132294656}" type="pres">
      <dgm:prSet presAssocID="{C950082F-8C56-4AA8-9552-A0EC4461AA51}" presName="parentText" presStyleLbl="node1" presStyleIdx="1" presStyleCnt="5" custScaleY="55260">
        <dgm:presLayoutVars>
          <dgm:chMax val="0"/>
          <dgm:bulletEnabled val="1"/>
        </dgm:presLayoutVars>
      </dgm:prSet>
      <dgm:spPr>
        <a:prstGeom prst="roundRect">
          <a:avLst/>
        </a:prstGeom>
      </dgm:spPr>
    </dgm:pt>
    <dgm:pt modelId="{894F5DFF-8FBD-4485-B614-2182A4F620F8}" type="pres">
      <dgm:prSet presAssocID="{DF83656E-57C1-456E-B170-CEB990A2815F}" presName="spacer" presStyleCnt="0"/>
      <dgm:spPr/>
    </dgm:pt>
    <dgm:pt modelId="{1A218520-E14F-4302-8C63-AED4591E990D}" type="pres">
      <dgm:prSet presAssocID="{2CDD468D-0740-4A62-AE52-E25C1117003E}" presName="parentText" presStyleLbl="node1" presStyleIdx="2" presStyleCnt="5" custScaleY="55342">
        <dgm:presLayoutVars>
          <dgm:chMax val="0"/>
          <dgm:bulletEnabled val="1"/>
        </dgm:presLayoutVars>
      </dgm:prSet>
      <dgm:spPr/>
    </dgm:pt>
    <dgm:pt modelId="{4BD4A94F-9CCB-4941-A4E1-479601432999}" type="pres">
      <dgm:prSet presAssocID="{1C2689BB-8D4F-4210-9728-78D7E380A234}" presName="spacer" presStyleCnt="0"/>
      <dgm:spPr/>
    </dgm:pt>
    <dgm:pt modelId="{EC7BD1E8-1EF9-4F49-A03C-6F38112A189E}" type="pres">
      <dgm:prSet presAssocID="{A800566E-1090-4ADA-9A17-A6B597B93186}" presName="parentText" presStyleLbl="node1" presStyleIdx="3" presStyleCnt="5" custScaleY="55342">
        <dgm:presLayoutVars>
          <dgm:chMax val="0"/>
          <dgm:bulletEnabled val="1"/>
        </dgm:presLayoutVars>
      </dgm:prSet>
      <dgm:spPr/>
    </dgm:pt>
    <dgm:pt modelId="{6DC69DBD-D46A-4831-A484-9587729A8295}" type="pres">
      <dgm:prSet presAssocID="{3EC8F269-A80E-4C43-9D79-39080C9CBCF2}" presName="spacer" presStyleCnt="0"/>
      <dgm:spPr/>
    </dgm:pt>
    <dgm:pt modelId="{086B3CB5-2C55-4DF4-900D-BFF8C39A0B77}" type="pres">
      <dgm:prSet presAssocID="{189F75F2-CBE6-4CDB-82B4-92AF22CDB33E}" presName="parentText" presStyleLbl="node1" presStyleIdx="4" presStyleCnt="5" custScaleY="55260">
        <dgm:presLayoutVars>
          <dgm:chMax val="0"/>
          <dgm:bulletEnabled val="1"/>
        </dgm:presLayoutVars>
      </dgm:prSet>
      <dgm:spPr/>
    </dgm:pt>
    <dgm:pt modelId="{3FECCE07-7501-46FA-BD0F-F5243F033362}" type="pres">
      <dgm:prSet presAssocID="{189F75F2-CBE6-4CDB-82B4-92AF22CDB33E}" presName="childText" presStyleLbl="revTx" presStyleIdx="0" presStyleCnt="1" custScaleY="79744">
        <dgm:presLayoutVars>
          <dgm:bulletEnabled val="1"/>
        </dgm:presLayoutVars>
      </dgm:prSet>
      <dgm:spPr/>
    </dgm:pt>
  </dgm:ptLst>
  <dgm:cxnLst>
    <dgm:cxn modelId="{54383233-2636-4857-95C5-33BC452B236A}" type="presOf" srcId="{C61BAFB9-4BF4-4A4E-AE2B-D7092B96F0FE}" destId="{EC75E2CC-B7D3-47C4-8312-C041C64DAE99}" srcOrd="0" destOrd="0" presId="urn:microsoft.com/office/officeart/2005/8/layout/vList2"/>
    <dgm:cxn modelId="{9D579438-0002-46CE-9937-495992E97633}" type="presOf" srcId="{C950082F-8C56-4AA8-9552-A0EC4461AA51}" destId="{DEC7B700-DFDE-4F43-A1EC-4BC132294656}" srcOrd="0" destOrd="0" presId="urn:microsoft.com/office/officeart/2005/8/layout/vList2"/>
    <dgm:cxn modelId="{7655CD3C-C0D2-40D7-B89F-6EE6B74248EC}" type="presOf" srcId="{A800566E-1090-4ADA-9A17-A6B597B93186}" destId="{EC7BD1E8-1EF9-4F49-A03C-6F38112A189E}" srcOrd="0" destOrd="0" presId="urn:microsoft.com/office/officeart/2005/8/layout/vList2"/>
    <dgm:cxn modelId="{A6B74E42-C52D-4DDB-9634-80DEBE47B3E7}" type="presOf" srcId="{2CDD468D-0740-4A62-AE52-E25C1117003E}" destId="{1A218520-E14F-4302-8C63-AED4591E990D}" srcOrd="0" destOrd="0" presId="urn:microsoft.com/office/officeart/2005/8/layout/vList2"/>
    <dgm:cxn modelId="{D68ED359-A669-4E69-B8EE-B348265A2A3D}" srcId="{C61BAFB9-4BF4-4A4E-AE2B-D7092B96F0FE}" destId="{2CDD468D-0740-4A62-AE52-E25C1117003E}" srcOrd="2" destOrd="0" parTransId="{73CEEC9A-36E9-4FBE-80DA-AA9F68190D33}" sibTransId="{1C2689BB-8D4F-4210-9728-78D7E380A234}"/>
    <dgm:cxn modelId="{CB56E583-70C4-4BDE-907A-C8437DBDB0C3}" srcId="{C61BAFB9-4BF4-4A4E-AE2B-D7092B96F0FE}" destId="{A800566E-1090-4ADA-9A17-A6B597B93186}" srcOrd="3" destOrd="0" parTransId="{389FDA6E-E2E0-4CFB-8228-EC6CF35AA662}" sibTransId="{3EC8F269-A80E-4C43-9D79-39080C9CBCF2}"/>
    <dgm:cxn modelId="{F5E26C87-198B-4BC8-BCE6-3A16B87CA259}" srcId="{189F75F2-CBE6-4CDB-82B4-92AF22CDB33E}" destId="{05050604-F160-49EE-8ACE-027AE55DCF87}" srcOrd="1" destOrd="0" parTransId="{D1A74073-5DF8-4F26-8EEA-3F896FC57B53}" sibTransId="{172FC386-1C71-4305-89CB-5054B584E8C9}"/>
    <dgm:cxn modelId="{0174C38B-AF25-491B-8A6B-C90CFEC04A85}" type="presOf" srcId="{189F75F2-CBE6-4CDB-82B4-92AF22CDB33E}" destId="{086B3CB5-2C55-4DF4-900D-BFF8C39A0B77}" srcOrd="0" destOrd="0" presId="urn:microsoft.com/office/officeart/2005/8/layout/vList2"/>
    <dgm:cxn modelId="{945097A6-3125-478C-A5C6-410E61A3C369}" srcId="{C61BAFB9-4BF4-4A4E-AE2B-D7092B96F0FE}" destId="{C950082F-8C56-4AA8-9552-A0EC4461AA51}" srcOrd="1" destOrd="0" parTransId="{74EAAECB-C827-4439-9A42-9C0FD22C1E4E}" sibTransId="{DF83656E-57C1-456E-B170-CEB990A2815F}"/>
    <dgm:cxn modelId="{B5AA9AD9-6DFD-44AA-B42F-B727F12E3E6A}" srcId="{C61BAFB9-4BF4-4A4E-AE2B-D7092B96F0FE}" destId="{53614CFD-175F-4042-A3B0-6B1A92DCA68F}" srcOrd="0" destOrd="0" parTransId="{542EF19C-21A6-4538-9055-C3CE866B0B75}" sibTransId="{415DA9F8-2B34-4003-9F40-3C5DCEEBE6FD}"/>
    <dgm:cxn modelId="{24B0ACE2-6B81-45C3-A902-AAAE59594E8C}" type="presOf" srcId="{01799FFD-C1FF-40EF-BAE7-FACE603B15CA}" destId="{3FECCE07-7501-46FA-BD0F-F5243F033362}" srcOrd="0" destOrd="0" presId="urn:microsoft.com/office/officeart/2005/8/layout/vList2"/>
    <dgm:cxn modelId="{99EBC8E6-8B41-46FF-ADE3-4BC0415AA11B}" srcId="{189F75F2-CBE6-4CDB-82B4-92AF22CDB33E}" destId="{01799FFD-C1FF-40EF-BAE7-FACE603B15CA}" srcOrd="0" destOrd="0" parTransId="{37FBFCFF-A28A-4F8F-8CB0-680A54B5BFBD}" sibTransId="{D5597134-E401-4E93-B7EC-445CC84FC753}"/>
    <dgm:cxn modelId="{586BD8F4-A829-4968-9F3F-7D3D7914C104}" type="presOf" srcId="{53614CFD-175F-4042-A3B0-6B1A92DCA68F}" destId="{F108E651-04D4-4544-B0E6-DE9B1E276CEF}" srcOrd="0" destOrd="0" presId="urn:microsoft.com/office/officeart/2005/8/layout/vList2"/>
    <dgm:cxn modelId="{934718FC-7139-40BA-A3EC-8D6B683B6B4A}" srcId="{C61BAFB9-4BF4-4A4E-AE2B-D7092B96F0FE}" destId="{189F75F2-CBE6-4CDB-82B4-92AF22CDB33E}" srcOrd="4" destOrd="0" parTransId="{FDB4AF42-C148-475E-A7D5-23F56115CC82}" sibTransId="{EE32D228-F964-442D-B897-96554079DB1D}"/>
    <dgm:cxn modelId="{FB7138FD-1E8F-411E-95BC-56FCB3243DA1}" type="presOf" srcId="{05050604-F160-49EE-8ACE-027AE55DCF87}" destId="{3FECCE07-7501-46FA-BD0F-F5243F033362}" srcOrd="0" destOrd="1" presId="urn:microsoft.com/office/officeart/2005/8/layout/vList2"/>
    <dgm:cxn modelId="{130205E7-ADBE-4B2F-BAFC-DBF43B78395C}" type="presParOf" srcId="{EC75E2CC-B7D3-47C4-8312-C041C64DAE99}" destId="{F108E651-04D4-4544-B0E6-DE9B1E276CEF}" srcOrd="0" destOrd="0" presId="urn:microsoft.com/office/officeart/2005/8/layout/vList2"/>
    <dgm:cxn modelId="{E03D7509-E8E0-4297-951D-ABC30B117C93}" type="presParOf" srcId="{EC75E2CC-B7D3-47C4-8312-C041C64DAE99}" destId="{FFA34168-74A9-4980-8519-E40026D22F93}" srcOrd="1" destOrd="0" presId="urn:microsoft.com/office/officeart/2005/8/layout/vList2"/>
    <dgm:cxn modelId="{405B4900-6408-4984-B84F-04DC924A7460}" type="presParOf" srcId="{EC75E2CC-B7D3-47C4-8312-C041C64DAE99}" destId="{DEC7B700-DFDE-4F43-A1EC-4BC132294656}" srcOrd="2" destOrd="0" presId="urn:microsoft.com/office/officeart/2005/8/layout/vList2"/>
    <dgm:cxn modelId="{B9F92FE3-2A14-4A60-91C6-AC39E322CEA2}" type="presParOf" srcId="{EC75E2CC-B7D3-47C4-8312-C041C64DAE99}" destId="{894F5DFF-8FBD-4485-B614-2182A4F620F8}" srcOrd="3" destOrd="0" presId="urn:microsoft.com/office/officeart/2005/8/layout/vList2"/>
    <dgm:cxn modelId="{E27619F8-8DFA-4FB9-AC46-07E5DFE222C9}" type="presParOf" srcId="{EC75E2CC-B7D3-47C4-8312-C041C64DAE99}" destId="{1A218520-E14F-4302-8C63-AED4591E990D}" srcOrd="4" destOrd="0" presId="urn:microsoft.com/office/officeart/2005/8/layout/vList2"/>
    <dgm:cxn modelId="{4DAB04D9-1754-4B46-937C-A5A5DF95F26A}" type="presParOf" srcId="{EC75E2CC-B7D3-47C4-8312-C041C64DAE99}" destId="{4BD4A94F-9CCB-4941-A4E1-479601432999}" srcOrd="5" destOrd="0" presId="urn:microsoft.com/office/officeart/2005/8/layout/vList2"/>
    <dgm:cxn modelId="{4CF358D3-85BE-4C94-A43D-1763816E6351}" type="presParOf" srcId="{EC75E2CC-B7D3-47C4-8312-C041C64DAE99}" destId="{EC7BD1E8-1EF9-4F49-A03C-6F38112A189E}" srcOrd="6" destOrd="0" presId="urn:microsoft.com/office/officeart/2005/8/layout/vList2"/>
    <dgm:cxn modelId="{EFF4FB6D-1EAE-430E-8602-8CCA50A1B513}" type="presParOf" srcId="{EC75E2CC-B7D3-47C4-8312-C041C64DAE99}" destId="{6DC69DBD-D46A-4831-A484-9587729A8295}" srcOrd="7" destOrd="0" presId="urn:microsoft.com/office/officeart/2005/8/layout/vList2"/>
    <dgm:cxn modelId="{AB3225F0-3AEA-45DD-BE5E-5C760A43F127}" type="presParOf" srcId="{EC75E2CC-B7D3-47C4-8312-C041C64DAE99}" destId="{086B3CB5-2C55-4DF4-900D-BFF8C39A0B77}" srcOrd="8" destOrd="0" presId="urn:microsoft.com/office/officeart/2005/8/layout/vList2"/>
    <dgm:cxn modelId="{26A74238-20DB-4CA7-A7AE-8AEED897ACC4}" type="presParOf" srcId="{EC75E2CC-B7D3-47C4-8312-C041C64DAE99}" destId="{3FECCE07-7501-46FA-BD0F-F5243F033362}"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68A804-3BCF-4B1F-A2E9-B7B0C728769E}" type="doc">
      <dgm:prSet loTypeId="urn:microsoft.com/office/officeart/2005/8/layout/vList2" loCatId="list" qsTypeId="urn:microsoft.com/office/officeart/2005/8/quickstyle/simple2" qsCatId="simple" csTypeId="urn:microsoft.com/office/officeart/2005/8/colors/accent1_1" csCatId="accent1" phldr="1"/>
      <dgm:spPr/>
      <dgm:t>
        <a:bodyPr/>
        <a:lstStyle/>
        <a:p>
          <a:endParaRPr lang="en-US"/>
        </a:p>
      </dgm:t>
    </dgm:pt>
    <dgm:pt modelId="{83F2B4A7-967B-46E4-818A-15F6AFA0F62A}">
      <dgm:prSet custT="1"/>
      <dgm:spPr>
        <a:ln>
          <a:solidFill>
            <a:srgbClr val="FFC000"/>
          </a:solidFill>
        </a:ln>
      </dgm:spPr>
      <dgm:t>
        <a:bodyPr/>
        <a:lstStyle/>
        <a:p>
          <a:r>
            <a:rPr lang="en-US" sz="2400" dirty="0">
              <a:latin typeface="Segoe UI" panose="020B0502040204020203" pitchFamily="34" charset="0"/>
              <a:cs typeface="Segoe UI" panose="020B0502040204020203" pitchFamily="34" charset="0"/>
            </a:rPr>
            <a:t>Azure Active Directory REST APIs</a:t>
          </a:r>
        </a:p>
      </dgm:t>
      <dgm:extLst>
        <a:ext uri="{E40237B7-FDA0-4F09-8148-C483321AD2D9}">
          <dgm14:cNvPr xmlns:dgm14="http://schemas.microsoft.com/office/drawing/2010/diagram" id="0" name="" descr="Vertical bullet list of custom development options"/>
        </a:ext>
      </dgm:extLst>
    </dgm:pt>
    <dgm:pt modelId="{FC2A92FA-C119-4471-BC76-98AD4343F25E}" type="parTrans" cxnId="{EBCDD8E8-4D41-4D88-A8DF-D64B37D54E5A}">
      <dgm:prSet/>
      <dgm:spPr/>
      <dgm:t>
        <a:bodyPr/>
        <a:lstStyle/>
        <a:p>
          <a:endParaRPr lang="en-US"/>
        </a:p>
      </dgm:t>
    </dgm:pt>
    <dgm:pt modelId="{49AC8EA2-FB3E-4DA1-9117-587C83F408CD}" type="sibTrans" cxnId="{EBCDD8E8-4D41-4D88-A8DF-D64B37D54E5A}">
      <dgm:prSet/>
      <dgm:spPr/>
      <dgm:t>
        <a:bodyPr/>
        <a:lstStyle/>
        <a:p>
          <a:endParaRPr lang="en-US"/>
        </a:p>
      </dgm:t>
    </dgm:pt>
    <dgm:pt modelId="{CF81A221-02E6-4A1C-84EE-31A46D4E5EB8}">
      <dgm:prSet custT="1"/>
      <dgm:spPr>
        <a:ln>
          <a:solidFill>
            <a:srgbClr val="FFC000"/>
          </a:solidFill>
        </a:ln>
      </dgm:spPr>
      <dgm:t>
        <a:bodyPr/>
        <a:lstStyle/>
        <a:p>
          <a:r>
            <a:rPr lang="en-US" sz="2400" dirty="0">
              <a:latin typeface="Segoe UI" panose="020B0502040204020203" pitchFamily="34" charset="0"/>
              <a:cs typeface="Segoe UI" panose="020B0502040204020203" pitchFamily="34" charset="0"/>
            </a:rPr>
            <a:t>.NET SDK</a:t>
          </a:r>
        </a:p>
      </dgm:t>
    </dgm:pt>
    <dgm:pt modelId="{FC7AE46F-5256-4936-8121-E2854D56B961}" type="parTrans" cxnId="{1D1EABBC-F00D-4D43-A056-E053BD6D954E}">
      <dgm:prSet/>
      <dgm:spPr/>
      <dgm:t>
        <a:bodyPr/>
        <a:lstStyle/>
        <a:p>
          <a:endParaRPr lang="en-US"/>
        </a:p>
      </dgm:t>
    </dgm:pt>
    <dgm:pt modelId="{DB612482-DB80-42BD-BC1C-9981D8841858}" type="sibTrans" cxnId="{1D1EABBC-F00D-4D43-A056-E053BD6D954E}">
      <dgm:prSet/>
      <dgm:spPr/>
      <dgm:t>
        <a:bodyPr/>
        <a:lstStyle/>
        <a:p>
          <a:endParaRPr lang="en-US"/>
        </a:p>
      </dgm:t>
    </dgm:pt>
    <dgm:pt modelId="{724EF17F-2254-446B-9454-A18F224E3283}">
      <dgm:prSet custT="1"/>
      <dgm:spPr>
        <a:ln>
          <a:solidFill>
            <a:srgbClr val="FFC000"/>
          </a:solidFill>
        </a:ln>
      </dgm:spPr>
      <dgm:t>
        <a:bodyPr/>
        <a:lstStyle/>
        <a:p>
          <a:r>
            <a:rPr lang="en-US" sz="2400" dirty="0">
              <a:latin typeface="Segoe UI" panose="020B0502040204020203" pitchFamily="34" charset="0"/>
              <a:cs typeface="Segoe UI" panose="020B0502040204020203" pitchFamily="34" charset="0"/>
            </a:rPr>
            <a:t>JavaScript SDK</a:t>
          </a:r>
        </a:p>
      </dgm:t>
    </dgm:pt>
    <dgm:pt modelId="{D946C8BB-6FED-4ABB-A17E-849BFF1E6EA3}" type="parTrans" cxnId="{E8104B1E-4566-4D4B-84AA-BC60B0BFF08B}">
      <dgm:prSet/>
      <dgm:spPr/>
      <dgm:t>
        <a:bodyPr/>
        <a:lstStyle/>
        <a:p>
          <a:endParaRPr lang="en-US"/>
        </a:p>
      </dgm:t>
    </dgm:pt>
    <dgm:pt modelId="{6F01FB7B-A1C8-42EE-9E60-03D15A4D0789}" type="sibTrans" cxnId="{E8104B1E-4566-4D4B-84AA-BC60B0BFF08B}">
      <dgm:prSet/>
      <dgm:spPr/>
      <dgm:t>
        <a:bodyPr/>
        <a:lstStyle/>
        <a:p>
          <a:endParaRPr lang="en-US"/>
        </a:p>
      </dgm:t>
    </dgm:pt>
    <dgm:pt modelId="{12BED7E5-9891-432D-B2EC-62EF6FC86A91}">
      <dgm:prSet custT="1"/>
      <dgm:spPr>
        <a:ln>
          <a:solidFill>
            <a:srgbClr val="FFC000"/>
          </a:solidFill>
        </a:ln>
      </dgm:spPr>
      <dgm:t>
        <a:bodyPr/>
        <a:lstStyle/>
        <a:p>
          <a:r>
            <a:rPr lang="en-US" sz="2400" dirty="0">
              <a:latin typeface="Segoe UI" panose="020B0502040204020203" pitchFamily="34" charset="0"/>
              <a:cs typeface="Segoe UI" panose="020B0502040204020203" pitchFamily="34" charset="0"/>
            </a:rPr>
            <a:t>Power BI REST APIs</a:t>
          </a:r>
        </a:p>
      </dgm:t>
    </dgm:pt>
    <dgm:pt modelId="{003400B1-BF73-4FBB-BE17-787E4C9E62F9}" type="parTrans" cxnId="{00BE0B2E-A007-4FEB-9756-7402F500CCBB}">
      <dgm:prSet/>
      <dgm:spPr/>
      <dgm:t>
        <a:bodyPr/>
        <a:lstStyle/>
        <a:p>
          <a:endParaRPr lang="en-US"/>
        </a:p>
      </dgm:t>
    </dgm:pt>
    <dgm:pt modelId="{55EDB9C9-8881-488B-B2F1-B9E52D79702A}" type="sibTrans" cxnId="{00BE0B2E-A007-4FEB-9756-7402F500CCBB}">
      <dgm:prSet/>
      <dgm:spPr/>
      <dgm:t>
        <a:bodyPr/>
        <a:lstStyle/>
        <a:p>
          <a:endParaRPr lang="en-US"/>
        </a:p>
      </dgm:t>
    </dgm:pt>
    <dgm:pt modelId="{B30D85CD-ABA7-4457-BAD2-BF127D6BBB49}">
      <dgm:prSet custT="1"/>
      <dgm:spPr>
        <a:ln>
          <a:solidFill>
            <a:srgbClr val="FFC000"/>
          </a:solidFill>
        </a:ln>
      </dgm:spPr>
      <dgm:t>
        <a:bodyPr/>
        <a:lstStyle/>
        <a:p>
          <a:r>
            <a:rPr lang="en-US" sz="2400" dirty="0">
              <a:latin typeface="Segoe UI" panose="020B0502040204020203" pitchFamily="34" charset="0"/>
              <a:cs typeface="Segoe UI" panose="020B0502040204020203" pitchFamily="34" charset="0"/>
            </a:rPr>
            <a:t>Azure AD Libraries for multiple platforms</a:t>
          </a:r>
        </a:p>
      </dgm:t>
    </dgm:pt>
    <dgm:pt modelId="{FA128A82-4988-445D-8251-A1E5DC90AA0E}" type="parTrans" cxnId="{471D33D4-FE3C-45E0-A3B5-B91B47359818}">
      <dgm:prSet/>
      <dgm:spPr/>
      <dgm:t>
        <a:bodyPr/>
        <a:lstStyle/>
        <a:p>
          <a:endParaRPr lang="en-US"/>
        </a:p>
      </dgm:t>
    </dgm:pt>
    <dgm:pt modelId="{E36A4E48-E26E-40EE-8A76-3AF7C6AF5AD1}" type="sibTrans" cxnId="{471D33D4-FE3C-45E0-A3B5-B91B47359818}">
      <dgm:prSet/>
      <dgm:spPr/>
      <dgm:t>
        <a:bodyPr/>
        <a:lstStyle/>
        <a:p>
          <a:endParaRPr lang="en-US"/>
        </a:p>
      </dgm:t>
    </dgm:pt>
    <dgm:pt modelId="{82339925-D8A8-4ECF-925F-1A1B369AD6BF}" type="pres">
      <dgm:prSet presAssocID="{9768A804-3BCF-4B1F-A2E9-B7B0C728769E}" presName="linear" presStyleCnt="0">
        <dgm:presLayoutVars>
          <dgm:animLvl val="lvl"/>
          <dgm:resizeHandles val="exact"/>
        </dgm:presLayoutVars>
      </dgm:prSet>
      <dgm:spPr/>
    </dgm:pt>
    <dgm:pt modelId="{CD16821E-5C48-4159-B8D5-548E0006B9EA}" type="pres">
      <dgm:prSet presAssocID="{83F2B4A7-967B-46E4-818A-15F6AFA0F62A}" presName="parentText" presStyleLbl="node1" presStyleIdx="0" presStyleCnt="5" custLinFactNeighborY="-44365">
        <dgm:presLayoutVars>
          <dgm:chMax val="0"/>
          <dgm:bulletEnabled val="1"/>
        </dgm:presLayoutVars>
      </dgm:prSet>
      <dgm:spPr/>
    </dgm:pt>
    <dgm:pt modelId="{A10F556F-9069-4653-9EC2-3CAE761275A4}" type="pres">
      <dgm:prSet presAssocID="{49AC8EA2-FB3E-4DA1-9117-587C83F408CD}" presName="spacer" presStyleCnt="0"/>
      <dgm:spPr/>
    </dgm:pt>
    <dgm:pt modelId="{FA8E6144-09E1-410D-A1FA-4B0EF14EB298}" type="pres">
      <dgm:prSet presAssocID="{B30D85CD-ABA7-4457-BAD2-BF127D6BBB49}" presName="parentText" presStyleLbl="node1" presStyleIdx="1" presStyleCnt="5">
        <dgm:presLayoutVars>
          <dgm:chMax val="0"/>
          <dgm:bulletEnabled val="1"/>
        </dgm:presLayoutVars>
      </dgm:prSet>
      <dgm:spPr/>
    </dgm:pt>
    <dgm:pt modelId="{BA779C3C-48D1-428A-B1D8-116B25D685F6}" type="pres">
      <dgm:prSet presAssocID="{E36A4E48-E26E-40EE-8A76-3AF7C6AF5AD1}" presName="spacer" presStyleCnt="0"/>
      <dgm:spPr/>
    </dgm:pt>
    <dgm:pt modelId="{632D4F8A-FE7F-4F98-801A-92ED98E6AC4B}" type="pres">
      <dgm:prSet presAssocID="{12BED7E5-9891-432D-B2EC-62EF6FC86A91}" presName="parentText" presStyleLbl="node1" presStyleIdx="2" presStyleCnt="5">
        <dgm:presLayoutVars>
          <dgm:chMax val="0"/>
          <dgm:bulletEnabled val="1"/>
        </dgm:presLayoutVars>
      </dgm:prSet>
      <dgm:spPr/>
    </dgm:pt>
    <dgm:pt modelId="{7D5140DD-D8DE-4DCC-B1C5-B0D50EEA9300}" type="pres">
      <dgm:prSet presAssocID="{55EDB9C9-8881-488B-B2F1-B9E52D79702A}" presName="spacer" presStyleCnt="0"/>
      <dgm:spPr/>
    </dgm:pt>
    <dgm:pt modelId="{899DC31D-C03C-4B58-8238-24E455BF2FE3}" type="pres">
      <dgm:prSet presAssocID="{CF81A221-02E6-4A1C-84EE-31A46D4E5EB8}" presName="parentText" presStyleLbl="node1" presStyleIdx="3" presStyleCnt="5">
        <dgm:presLayoutVars>
          <dgm:chMax val="0"/>
          <dgm:bulletEnabled val="1"/>
        </dgm:presLayoutVars>
      </dgm:prSet>
      <dgm:spPr/>
    </dgm:pt>
    <dgm:pt modelId="{D3239FCB-18A1-4C62-B9CE-60A03A0F4A17}" type="pres">
      <dgm:prSet presAssocID="{DB612482-DB80-42BD-BC1C-9981D8841858}" presName="spacer" presStyleCnt="0"/>
      <dgm:spPr/>
    </dgm:pt>
    <dgm:pt modelId="{A59AA3E5-6296-42D9-9A36-7D6C03EFC58E}" type="pres">
      <dgm:prSet presAssocID="{724EF17F-2254-446B-9454-A18F224E3283}" presName="parentText" presStyleLbl="node1" presStyleIdx="4" presStyleCnt="5" custLinFactNeighborX="6458" custLinFactNeighborY="14750">
        <dgm:presLayoutVars>
          <dgm:chMax val="0"/>
          <dgm:bulletEnabled val="1"/>
        </dgm:presLayoutVars>
      </dgm:prSet>
      <dgm:spPr/>
    </dgm:pt>
  </dgm:ptLst>
  <dgm:cxnLst>
    <dgm:cxn modelId="{85221005-E4EE-46A6-B619-FD24A63F31CE}" type="presOf" srcId="{9768A804-3BCF-4B1F-A2E9-B7B0C728769E}" destId="{82339925-D8A8-4ECF-925F-1A1B369AD6BF}" srcOrd="0" destOrd="0" presId="urn:microsoft.com/office/officeart/2005/8/layout/vList2"/>
    <dgm:cxn modelId="{E93FEE0F-0555-4559-87D7-747F53DC392D}" type="presOf" srcId="{83F2B4A7-967B-46E4-818A-15F6AFA0F62A}" destId="{CD16821E-5C48-4159-B8D5-548E0006B9EA}" srcOrd="0" destOrd="0" presId="urn:microsoft.com/office/officeart/2005/8/layout/vList2"/>
    <dgm:cxn modelId="{99C23418-4073-436B-9A7B-3FCB08068E71}" type="presOf" srcId="{CF81A221-02E6-4A1C-84EE-31A46D4E5EB8}" destId="{899DC31D-C03C-4B58-8238-24E455BF2FE3}" srcOrd="0" destOrd="0" presId="urn:microsoft.com/office/officeart/2005/8/layout/vList2"/>
    <dgm:cxn modelId="{E8104B1E-4566-4D4B-84AA-BC60B0BFF08B}" srcId="{9768A804-3BCF-4B1F-A2E9-B7B0C728769E}" destId="{724EF17F-2254-446B-9454-A18F224E3283}" srcOrd="4" destOrd="0" parTransId="{D946C8BB-6FED-4ABB-A17E-849BFF1E6EA3}" sibTransId="{6F01FB7B-A1C8-42EE-9E60-03D15A4D0789}"/>
    <dgm:cxn modelId="{00BE0B2E-A007-4FEB-9756-7402F500CCBB}" srcId="{9768A804-3BCF-4B1F-A2E9-B7B0C728769E}" destId="{12BED7E5-9891-432D-B2EC-62EF6FC86A91}" srcOrd="2" destOrd="0" parTransId="{003400B1-BF73-4FBB-BE17-787E4C9E62F9}" sibTransId="{55EDB9C9-8881-488B-B2F1-B9E52D79702A}"/>
    <dgm:cxn modelId="{1D1EABBC-F00D-4D43-A056-E053BD6D954E}" srcId="{9768A804-3BCF-4B1F-A2E9-B7B0C728769E}" destId="{CF81A221-02E6-4A1C-84EE-31A46D4E5EB8}" srcOrd="3" destOrd="0" parTransId="{FC7AE46F-5256-4936-8121-E2854D56B961}" sibTransId="{DB612482-DB80-42BD-BC1C-9981D8841858}"/>
    <dgm:cxn modelId="{839B0CD2-C70E-46D6-9EF5-8B861AB85616}" type="presOf" srcId="{724EF17F-2254-446B-9454-A18F224E3283}" destId="{A59AA3E5-6296-42D9-9A36-7D6C03EFC58E}" srcOrd="0" destOrd="0" presId="urn:microsoft.com/office/officeart/2005/8/layout/vList2"/>
    <dgm:cxn modelId="{471D33D4-FE3C-45E0-A3B5-B91B47359818}" srcId="{9768A804-3BCF-4B1F-A2E9-B7B0C728769E}" destId="{B30D85CD-ABA7-4457-BAD2-BF127D6BBB49}" srcOrd="1" destOrd="0" parTransId="{FA128A82-4988-445D-8251-A1E5DC90AA0E}" sibTransId="{E36A4E48-E26E-40EE-8A76-3AF7C6AF5AD1}"/>
    <dgm:cxn modelId="{EBCDD8E8-4D41-4D88-A8DF-D64B37D54E5A}" srcId="{9768A804-3BCF-4B1F-A2E9-B7B0C728769E}" destId="{83F2B4A7-967B-46E4-818A-15F6AFA0F62A}" srcOrd="0" destOrd="0" parTransId="{FC2A92FA-C119-4471-BC76-98AD4343F25E}" sibTransId="{49AC8EA2-FB3E-4DA1-9117-587C83F408CD}"/>
    <dgm:cxn modelId="{3BDF34EE-7327-4853-A4AF-3AD404D36D1E}" type="presOf" srcId="{B30D85CD-ABA7-4457-BAD2-BF127D6BBB49}" destId="{FA8E6144-09E1-410D-A1FA-4B0EF14EB298}" srcOrd="0" destOrd="0" presId="urn:microsoft.com/office/officeart/2005/8/layout/vList2"/>
    <dgm:cxn modelId="{63A7D7F5-7915-45B4-9E05-629EF9CB9789}" type="presOf" srcId="{12BED7E5-9891-432D-B2EC-62EF6FC86A91}" destId="{632D4F8A-FE7F-4F98-801A-92ED98E6AC4B}" srcOrd="0" destOrd="0" presId="urn:microsoft.com/office/officeart/2005/8/layout/vList2"/>
    <dgm:cxn modelId="{C0A1A4E7-B6F8-4D92-93AC-087B8F059219}" type="presParOf" srcId="{82339925-D8A8-4ECF-925F-1A1B369AD6BF}" destId="{CD16821E-5C48-4159-B8D5-548E0006B9EA}" srcOrd="0" destOrd="0" presId="urn:microsoft.com/office/officeart/2005/8/layout/vList2"/>
    <dgm:cxn modelId="{3AFD6DBE-D57B-4251-81EE-C316365EA7F6}" type="presParOf" srcId="{82339925-D8A8-4ECF-925F-1A1B369AD6BF}" destId="{A10F556F-9069-4653-9EC2-3CAE761275A4}" srcOrd="1" destOrd="0" presId="urn:microsoft.com/office/officeart/2005/8/layout/vList2"/>
    <dgm:cxn modelId="{B53F64EA-C5CF-479C-9F0D-8B8DEB8FDF66}" type="presParOf" srcId="{82339925-D8A8-4ECF-925F-1A1B369AD6BF}" destId="{FA8E6144-09E1-410D-A1FA-4B0EF14EB298}" srcOrd="2" destOrd="0" presId="urn:microsoft.com/office/officeart/2005/8/layout/vList2"/>
    <dgm:cxn modelId="{00C4CF4F-D7A4-450E-84B8-4B390D0C827E}" type="presParOf" srcId="{82339925-D8A8-4ECF-925F-1A1B369AD6BF}" destId="{BA779C3C-48D1-428A-B1D8-116B25D685F6}" srcOrd="3" destOrd="0" presId="urn:microsoft.com/office/officeart/2005/8/layout/vList2"/>
    <dgm:cxn modelId="{5C57237D-70A3-4177-B5A3-C7F8BB87C869}" type="presParOf" srcId="{82339925-D8A8-4ECF-925F-1A1B369AD6BF}" destId="{632D4F8A-FE7F-4F98-801A-92ED98E6AC4B}" srcOrd="4" destOrd="0" presId="urn:microsoft.com/office/officeart/2005/8/layout/vList2"/>
    <dgm:cxn modelId="{5B4F1C4E-FD80-4A0C-834A-9DE23122116C}" type="presParOf" srcId="{82339925-D8A8-4ECF-925F-1A1B369AD6BF}" destId="{7D5140DD-D8DE-4DCC-B1C5-B0D50EEA9300}" srcOrd="5" destOrd="0" presId="urn:microsoft.com/office/officeart/2005/8/layout/vList2"/>
    <dgm:cxn modelId="{A9AFD4EA-051F-43CD-90DB-AB0EC50DF7C2}" type="presParOf" srcId="{82339925-D8A8-4ECF-925F-1A1B369AD6BF}" destId="{899DC31D-C03C-4B58-8238-24E455BF2FE3}" srcOrd="6" destOrd="0" presId="urn:microsoft.com/office/officeart/2005/8/layout/vList2"/>
    <dgm:cxn modelId="{5BF2FBC7-BE6E-4516-9D9B-04C11273892A}" type="presParOf" srcId="{82339925-D8A8-4ECF-925F-1A1B369AD6BF}" destId="{D3239FCB-18A1-4C62-B9CE-60A03A0F4A17}" srcOrd="7" destOrd="0" presId="urn:microsoft.com/office/officeart/2005/8/layout/vList2"/>
    <dgm:cxn modelId="{059DBF34-CC8B-477D-82C9-FF5949289FAC}" type="presParOf" srcId="{82339925-D8A8-4ECF-925F-1A1B369AD6BF}" destId="{A59AA3E5-6296-42D9-9A36-7D6C03EFC58E}"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8E651-04D4-4544-B0E6-DE9B1E276CEF}">
      <dsp:nvSpPr>
        <dsp:cNvPr id="0" name=""/>
        <dsp:cNvSpPr/>
      </dsp:nvSpPr>
      <dsp:spPr>
        <a:xfrm>
          <a:off x="0" y="9879"/>
          <a:ext cx="10008220" cy="625852"/>
        </a:xfrm>
        <a:prstGeom prst="roundRect">
          <a:avLst/>
        </a:prstGeom>
        <a:solidFill>
          <a:srgbClr val="FFC000"/>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2400" kern="1200" dirty="0">
              <a:solidFill>
                <a:schemeClr val="tx1"/>
              </a:solidFill>
              <a:latin typeface="Segoe UI"/>
              <a:ea typeface="+mn-ea"/>
              <a:cs typeface="+mn-cs"/>
            </a:rPr>
            <a:t>Publish to web</a:t>
          </a:r>
        </a:p>
      </dsp:txBody>
      <dsp:txXfrm>
        <a:off x="30552" y="40431"/>
        <a:ext cx="9947116" cy="564748"/>
      </dsp:txXfrm>
    </dsp:sp>
    <dsp:sp modelId="{DEC7B700-DFDE-4F43-A1EC-4BC132294656}">
      <dsp:nvSpPr>
        <dsp:cNvPr id="0" name=""/>
        <dsp:cNvSpPr/>
      </dsp:nvSpPr>
      <dsp:spPr>
        <a:xfrm>
          <a:off x="0" y="762451"/>
          <a:ext cx="10008220" cy="625852"/>
        </a:xfrm>
        <a:prstGeom prst="roundRect">
          <a:avLst/>
        </a:prstGeom>
        <a:solidFill>
          <a:srgbClr val="FFC000"/>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Segoe UI"/>
              <a:ea typeface="+mn-ea"/>
              <a:cs typeface="+mn-cs"/>
            </a:rPr>
            <a:t>Embed in Microsoft Teams</a:t>
          </a:r>
        </a:p>
      </dsp:txBody>
      <dsp:txXfrm>
        <a:off x="30552" y="793003"/>
        <a:ext cx="9947116" cy="564748"/>
      </dsp:txXfrm>
    </dsp:sp>
    <dsp:sp modelId="{1A218520-E14F-4302-8C63-AED4591E990D}">
      <dsp:nvSpPr>
        <dsp:cNvPr id="0" name=""/>
        <dsp:cNvSpPr/>
      </dsp:nvSpPr>
      <dsp:spPr>
        <a:xfrm>
          <a:off x="0" y="1515024"/>
          <a:ext cx="10008220" cy="626781"/>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Segoe UI" panose="020B0502040204020203" pitchFamily="34" charset="0"/>
              <a:cs typeface="Segoe UI" panose="020B0502040204020203" pitchFamily="34" charset="0"/>
            </a:rPr>
            <a:t>SharePoint Online Web Part</a:t>
          </a:r>
        </a:p>
      </dsp:txBody>
      <dsp:txXfrm>
        <a:off x="30597" y="1545621"/>
        <a:ext cx="9947026" cy="565587"/>
      </dsp:txXfrm>
    </dsp:sp>
    <dsp:sp modelId="{EC7BD1E8-1EF9-4F49-A03C-6F38112A189E}">
      <dsp:nvSpPr>
        <dsp:cNvPr id="0" name=""/>
        <dsp:cNvSpPr/>
      </dsp:nvSpPr>
      <dsp:spPr>
        <a:xfrm>
          <a:off x="0" y="2268525"/>
          <a:ext cx="10008220" cy="626781"/>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Segoe UI" panose="020B0502040204020203" pitchFamily="34" charset="0"/>
              <a:cs typeface="Segoe UI" panose="020B0502040204020203" pitchFamily="34" charset="0"/>
            </a:rPr>
            <a:t>Embed in PowerApps</a:t>
          </a:r>
        </a:p>
      </dsp:txBody>
      <dsp:txXfrm>
        <a:off x="30597" y="2299122"/>
        <a:ext cx="9947026" cy="565587"/>
      </dsp:txXfrm>
    </dsp:sp>
    <dsp:sp modelId="{086B3CB5-2C55-4DF4-900D-BFF8C39A0B77}">
      <dsp:nvSpPr>
        <dsp:cNvPr id="0" name=""/>
        <dsp:cNvSpPr/>
      </dsp:nvSpPr>
      <dsp:spPr>
        <a:xfrm>
          <a:off x="0" y="3022027"/>
          <a:ext cx="10008220" cy="625852"/>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Segoe UI" panose="020B0502040204020203" pitchFamily="34" charset="0"/>
              <a:cs typeface="Segoe UI" panose="020B0502040204020203" pitchFamily="34" charset="0"/>
            </a:rPr>
            <a:t>REST API / Custom development</a:t>
          </a:r>
        </a:p>
      </dsp:txBody>
      <dsp:txXfrm>
        <a:off x="30552" y="3052579"/>
        <a:ext cx="9947116" cy="564748"/>
      </dsp:txXfrm>
    </dsp:sp>
    <dsp:sp modelId="{3FECCE07-7501-46FA-BD0F-F5243F033362}">
      <dsp:nvSpPr>
        <dsp:cNvPr id="0" name=""/>
        <dsp:cNvSpPr/>
      </dsp:nvSpPr>
      <dsp:spPr>
        <a:xfrm>
          <a:off x="0" y="3647879"/>
          <a:ext cx="10008220" cy="1016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76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latin typeface="Segoe UI" panose="020B0502040204020203" pitchFamily="34" charset="0"/>
              <a:cs typeface="Segoe UI" panose="020B0502040204020203" pitchFamily="34" charset="0"/>
            </a:rPr>
            <a:t>Embedding for your organization</a:t>
          </a:r>
        </a:p>
        <a:p>
          <a:pPr marL="171450" lvl="1" indent="-171450" algn="l" defTabSz="844550">
            <a:lnSpc>
              <a:spcPct val="90000"/>
            </a:lnSpc>
            <a:spcBef>
              <a:spcPct val="0"/>
            </a:spcBef>
            <a:spcAft>
              <a:spcPct val="20000"/>
            </a:spcAft>
            <a:buChar char="•"/>
          </a:pPr>
          <a:r>
            <a:rPr lang="en-US" sz="1900" kern="1200" dirty="0">
              <a:latin typeface="Segoe UI" panose="020B0502040204020203" pitchFamily="34" charset="0"/>
              <a:cs typeface="Segoe UI" panose="020B0502040204020203" pitchFamily="34" charset="0"/>
            </a:rPr>
            <a:t>Embedding for your customers</a:t>
          </a:r>
        </a:p>
      </dsp:txBody>
      <dsp:txXfrm>
        <a:off x="0" y="3647879"/>
        <a:ext cx="10008220" cy="10168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6821E-5C48-4159-B8D5-548E0006B9EA}">
      <dsp:nvSpPr>
        <dsp:cNvPr id="0" name=""/>
        <dsp:cNvSpPr/>
      </dsp:nvSpPr>
      <dsp:spPr>
        <a:xfrm>
          <a:off x="0" y="0"/>
          <a:ext cx="10365058" cy="823680"/>
        </a:xfrm>
        <a:prstGeom prst="roundRect">
          <a:avLst/>
        </a:prstGeom>
        <a:solidFill>
          <a:schemeClr val="lt1">
            <a:hueOff val="0"/>
            <a:satOff val="0"/>
            <a:lumOff val="0"/>
            <a:alphaOff val="0"/>
          </a:schemeClr>
        </a:solidFill>
        <a:ln w="19050" cap="flat" cmpd="sng" algn="ctr">
          <a:solidFill>
            <a:srgbClr val="FFC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Segoe UI" panose="020B0502040204020203" pitchFamily="34" charset="0"/>
              <a:cs typeface="Segoe UI" panose="020B0502040204020203" pitchFamily="34" charset="0"/>
            </a:rPr>
            <a:t>Azure Active Directory REST APIs</a:t>
          </a:r>
        </a:p>
      </dsp:txBody>
      <dsp:txXfrm>
        <a:off x="40209" y="40209"/>
        <a:ext cx="10284640" cy="743262"/>
      </dsp:txXfrm>
    </dsp:sp>
    <dsp:sp modelId="{FA8E6144-09E1-410D-A1FA-4B0EF14EB298}">
      <dsp:nvSpPr>
        <dsp:cNvPr id="0" name=""/>
        <dsp:cNvSpPr/>
      </dsp:nvSpPr>
      <dsp:spPr>
        <a:xfrm>
          <a:off x="0" y="968364"/>
          <a:ext cx="10365058" cy="823680"/>
        </a:xfrm>
        <a:prstGeom prst="roundRect">
          <a:avLst/>
        </a:prstGeom>
        <a:solidFill>
          <a:schemeClr val="lt1">
            <a:hueOff val="0"/>
            <a:satOff val="0"/>
            <a:lumOff val="0"/>
            <a:alphaOff val="0"/>
          </a:schemeClr>
        </a:solidFill>
        <a:ln w="19050" cap="flat" cmpd="sng" algn="ctr">
          <a:solidFill>
            <a:srgbClr val="FFC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Segoe UI" panose="020B0502040204020203" pitchFamily="34" charset="0"/>
              <a:cs typeface="Segoe UI" panose="020B0502040204020203" pitchFamily="34" charset="0"/>
            </a:rPr>
            <a:t>Azure AD Libraries for multiple platforms</a:t>
          </a:r>
        </a:p>
      </dsp:txBody>
      <dsp:txXfrm>
        <a:off x="40209" y="1008573"/>
        <a:ext cx="10284640" cy="743262"/>
      </dsp:txXfrm>
    </dsp:sp>
    <dsp:sp modelId="{632D4F8A-FE7F-4F98-801A-92ED98E6AC4B}">
      <dsp:nvSpPr>
        <dsp:cNvPr id="0" name=""/>
        <dsp:cNvSpPr/>
      </dsp:nvSpPr>
      <dsp:spPr>
        <a:xfrm>
          <a:off x="0" y="1918765"/>
          <a:ext cx="10365058" cy="823680"/>
        </a:xfrm>
        <a:prstGeom prst="roundRect">
          <a:avLst/>
        </a:prstGeom>
        <a:solidFill>
          <a:schemeClr val="lt1">
            <a:hueOff val="0"/>
            <a:satOff val="0"/>
            <a:lumOff val="0"/>
            <a:alphaOff val="0"/>
          </a:schemeClr>
        </a:solidFill>
        <a:ln w="19050" cap="flat" cmpd="sng" algn="ctr">
          <a:solidFill>
            <a:srgbClr val="FFC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Segoe UI" panose="020B0502040204020203" pitchFamily="34" charset="0"/>
              <a:cs typeface="Segoe UI" panose="020B0502040204020203" pitchFamily="34" charset="0"/>
            </a:rPr>
            <a:t>Power BI REST APIs</a:t>
          </a:r>
        </a:p>
      </dsp:txBody>
      <dsp:txXfrm>
        <a:off x="40209" y="1958974"/>
        <a:ext cx="10284640" cy="743262"/>
      </dsp:txXfrm>
    </dsp:sp>
    <dsp:sp modelId="{899DC31D-C03C-4B58-8238-24E455BF2FE3}">
      <dsp:nvSpPr>
        <dsp:cNvPr id="0" name=""/>
        <dsp:cNvSpPr/>
      </dsp:nvSpPr>
      <dsp:spPr>
        <a:xfrm>
          <a:off x="0" y="2869164"/>
          <a:ext cx="10365058" cy="823680"/>
        </a:xfrm>
        <a:prstGeom prst="roundRect">
          <a:avLst/>
        </a:prstGeom>
        <a:solidFill>
          <a:schemeClr val="lt1">
            <a:hueOff val="0"/>
            <a:satOff val="0"/>
            <a:lumOff val="0"/>
            <a:alphaOff val="0"/>
          </a:schemeClr>
        </a:solidFill>
        <a:ln w="19050" cap="flat" cmpd="sng" algn="ctr">
          <a:solidFill>
            <a:srgbClr val="FFC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Segoe UI" panose="020B0502040204020203" pitchFamily="34" charset="0"/>
              <a:cs typeface="Segoe UI" panose="020B0502040204020203" pitchFamily="34" charset="0"/>
            </a:rPr>
            <a:t>.NET SDK</a:t>
          </a:r>
        </a:p>
      </dsp:txBody>
      <dsp:txXfrm>
        <a:off x="40209" y="2909373"/>
        <a:ext cx="10284640" cy="743262"/>
      </dsp:txXfrm>
    </dsp:sp>
    <dsp:sp modelId="{A59AA3E5-6296-42D9-9A36-7D6C03EFC58E}">
      <dsp:nvSpPr>
        <dsp:cNvPr id="0" name=""/>
        <dsp:cNvSpPr/>
      </dsp:nvSpPr>
      <dsp:spPr>
        <a:xfrm>
          <a:off x="0" y="3837530"/>
          <a:ext cx="10365058" cy="823680"/>
        </a:xfrm>
        <a:prstGeom prst="roundRect">
          <a:avLst/>
        </a:prstGeom>
        <a:solidFill>
          <a:schemeClr val="lt1">
            <a:hueOff val="0"/>
            <a:satOff val="0"/>
            <a:lumOff val="0"/>
            <a:alphaOff val="0"/>
          </a:schemeClr>
        </a:solidFill>
        <a:ln w="19050" cap="flat" cmpd="sng" algn="ctr">
          <a:solidFill>
            <a:srgbClr val="FFC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Segoe UI" panose="020B0502040204020203" pitchFamily="34" charset="0"/>
              <a:cs typeface="Segoe UI" panose="020B0502040204020203" pitchFamily="34" charset="0"/>
            </a:rPr>
            <a:t>JavaScript SDK</a:t>
          </a:r>
        </a:p>
      </dsp:txBody>
      <dsp:txXfrm>
        <a:off x="40209" y="3877739"/>
        <a:ext cx="10284640" cy="7432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AF1929-E072-4AD9-97BB-1F9B97CF51E7}" type="datetimeFigureOut">
              <a:rPr lang="en-US" smtClean="0"/>
              <a:t>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A35EB-C10F-443D-80C2-0C5080E79EBC}" type="slidenum">
              <a:rPr lang="en-US" smtClean="0"/>
              <a:t>‹#›</a:t>
            </a:fld>
            <a:endParaRPr lang="en-US"/>
          </a:p>
        </p:txBody>
      </p:sp>
    </p:spTree>
    <p:extLst>
      <p:ext uri="{BB962C8B-B14F-4D97-AF65-F5344CB8AC3E}">
        <p14:creationId xmlns:p14="http://schemas.microsoft.com/office/powerpoint/2010/main" val="2395865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power-bi/admin/service-premium-gen2-what-i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INSTRUCTORS:</a:t>
            </a:r>
          </a:p>
          <a:p>
            <a:r>
              <a:rPr lang="en-US" dirty="0"/>
              <a:t>Presentation notes are only provided when there’s relevant information beyond what is presented in the slide.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preparing for your class by watching the online course videos, found at </a:t>
            </a:r>
            <a:r>
              <a:rPr lang="en-US" dirty="0">
                <a:solidFill>
                  <a:srgbClr val="0000FF"/>
                </a:solidFill>
              </a:rPr>
              <a:t>https://aka.ms/deviad-online-course</a:t>
            </a:r>
          </a:p>
          <a:p>
            <a:endParaRPr lang="en-US" dirty="0"/>
          </a:p>
          <a:p>
            <a:r>
              <a:rPr lang="en-US" dirty="0"/>
              <a:t>To prepare a classroom presentation, please enter your instructor name and company.</a:t>
            </a:r>
          </a:p>
          <a:p>
            <a:r>
              <a:rPr lang="en-US" dirty="0"/>
              <a:t>To prepare for instructor demonstrations, you should complete all students labs. Be prepared to commit them to memory to demonstrate during class. If you don’t intend to deliver demonstrations, hide each demonstration slide (they precede each lab slide).</a:t>
            </a:r>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a:t>
            </a:fld>
            <a:endParaRPr lang="en-US" dirty="0"/>
          </a:p>
        </p:txBody>
      </p:sp>
      <p:sp>
        <p:nvSpPr>
          <p:cNvPr id="5" name="Footer Placeholder 4">
            <a:extLst>
              <a:ext uri="{FF2B5EF4-FFF2-40B4-BE49-F238E27FC236}">
                <a16:creationId xmlns:a16="http://schemas.microsoft.com/office/drawing/2014/main" id="{4B12DC6C-E9E5-43DA-BC18-BCA06BB24FC9}"/>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518714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634091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160558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hlinkClick r:id="rId3"/>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260542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047704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36562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239887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204885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708862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831432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196523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a:t>
            </a:fld>
            <a:endParaRPr lang="en-US" dirty="0"/>
          </a:p>
        </p:txBody>
      </p:sp>
    </p:spTree>
    <p:extLst>
      <p:ext uri="{BB962C8B-B14F-4D97-AF65-F5344CB8AC3E}">
        <p14:creationId xmlns:p14="http://schemas.microsoft.com/office/powerpoint/2010/main" val="2892038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A35EB-C10F-443D-80C2-0C5080E79EBC}" type="slidenum">
              <a:rPr lang="en-US" smtClean="0"/>
              <a:t>20</a:t>
            </a:fld>
            <a:endParaRPr lang="en-US"/>
          </a:p>
        </p:txBody>
      </p:sp>
    </p:spTree>
    <p:extLst>
      <p:ext uri="{BB962C8B-B14F-4D97-AF65-F5344CB8AC3E}">
        <p14:creationId xmlns:p14="http://schemas.microsoft.com/office/powerpoint/2010/main" val="1386718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019029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080654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135874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682185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25</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015679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26</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200887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27</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811779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28</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0768207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41906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1410645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212623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379669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18407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1462770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3738119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000005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8504004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149234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6672042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449730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21244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7211432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41</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027272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42</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1687961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43</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1568074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1727901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0174432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9116291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9287290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769362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270815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5951228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3185115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6140019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8545701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7306679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6288895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1550167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6459422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7096126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3213045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955629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0168793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1896102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61</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7231238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62</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5010620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63</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1398226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64</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1366724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9180732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4756068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000000"/>
              </a:solidFill>
              <a:effectLst/>
              <a:latin typeface="Segoe UI Condensed"/>
            </a:endParaRPr>
          </a:p>
        </p:txBody>
      </p:sp>
      <p:sp>
        <p:nvSpPr>
          <p:cNvPr id="4" name="Slide Number Placeholder 3"/>
          <p:cNvSpPr>
            <a:spLocks noGrp="1"/>
          </p:cNvSpPr>
          <p:nvPr>
            <p:ph type="sldNum" sz="quarter" idx="5"/>
          </p:nvPr>
        </p:nvSpPr>
        <p:spPr/>
        <p:txBody>
          <a:bodyPr/>
          <a:lstStyle/>
          <a:p>
            <a:fld id="{A15A35EB-C10F-443D-80C2-0C5080E79EBC}" type="slidenum">
              <a:rPr lang="en-US" smtClean="0"/>
              <a:t>67</a:t>
            </a:fld>
            <a:endParaRPr lang="en-US"/>
          </a:p>
        </p:txBody>
      </p:sp>
    </p:spTree>
    <p:extLst>
      <p:ext uri="{BB962C8B-B14F-4D97-AF65-F5344CB8AC3E}">
        <p14:creationId xmlns:p14="http://schemas.microsoft.com/office/powerpoint/2010/main" val="30418368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7417776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253689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6966391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3883591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1059567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72</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2328684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73</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9318421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74</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69058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399928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248953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FFCC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CF95B-35EB-4F2C-AEA8-D5A06E4B28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51A77D-2947-4EEC-95B1-E31D32499B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7EAE30-F22F-4185-90D9-41E9E2FD5BFC}"/>
              </a:ext>
            </a:extLst>
          </p:cNvPr>
          <p:cNvSpPr>
            <a:spLocks noGrp="1"/>
          </p:cNvSpPr>
          <p:nvPr>
            <p:ph type="dt" sz="half" idx="10"/>
          </p:nvPr>
        </p:nvSpPr>
        <p:spPr/>
        <p:txBody>
          <a:bodyPr/>
          <a:lstStyle/>
          <a:p>
            <a:fld id="{99B741CC-6F6D-4ABC-B547-E04FAF6D6C12}" type="datetimeFigureOut">
              <a:rPr lang="en-US" smtClean="0"/>
              <a:t>2/2/2022</a:t>
            </a:fld>
            <a:endParaRPr lang="en-US"/>
          </a:p>
        </p:txBody>
      </p:sp>
      <p:sp>
        <p:nvSpPr>
          <p:cNvPr id="5" name="Footer Placeholder 4">
            <a:extLst>
              <a:ext uri="{FF2B5EF4-FFF2-40B4-BE49-F238E27FC236}">
                <a16:creationId xmlns:a16="http://schemas.microsoft.com/office/drawing/2014/main" id="{149C0E1B-916D-4EE6-9F01-F249BD25F3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CEF594-071E-4987-A028-DB89CC199E9C}"/>
              </a:ext>
            </a:extLst>
          </p:cNvPr>
          <p:cNvSpPr>
            <a:spLocks noGrp="1"/>
          </p:cNvSpPr>
          <p:nvPr>
            <p:ph type="sldNum" sz="quarter" idx="12"/>
          </p:nvPr>
        </p:nvSpPr>
        <p:spPr/>
        <p:txBody>
          <a:bodyPr/>
          <a:lstStyle/>
          <a:p>
            <a:fld id="{675FFA90-0F3F-492E-826E-6760A6204CAB}" type="slidenum">
              <a:rPr lang="en-US" smtClean="0"/>
              <a:t>‹#›</a:t>
            </a:fld>
            <a:endParaRPr lang="en-US"/>
          </a:p>
        </p:txBody>
      </p:sp>
      <p:sp>
        <p:nvSpPr>
          <p:cNvPr id="7" name="Title 1">
            <a:extLst>
              <a:ext uri="{FF2B5EF4-FFF2-40B4-BE49-F238E27FC236}">
                <a16:creationId xmlns:a16="http://schemas.microsoft.com/office/drawing/2014/main" id="{465D2057-A9D4-4A9D-9E1A-C352557B8386}"/>
              </a:ext>
            </a:extLst>
          </p:cNvPr>
          <p:cNvSpPr txBox="1">
            <a:spLocks/>
          </p:cNvSpPr>
          <p:nvPr userDrawn="1"/>
        </p:nvSpPr>
        <p:spPr>
          <a:xfrm>
            <a:off x="964039" y="2820271"/>
            <a:ext cx="9141397" cy="4985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
        <p:nvSpPr>
          <p:cNvPr id="8" name="TextBox 7">
            <a:extLst>
              <a:ext uri="{FF2B5EF4-FFF2-40B4-BE49-F238E27FC236}">
                <a16:creationId xmlns:a16="http://schemas.microsoft.com/office/drawing/2014/main" id="{248C33FA-0143-44AA-99D4-32C8DACA9109}"/>
              </a:ext>
            </a:extLst>
          </p:cNvPr>
          <p:cNvSpPr txBox="1"/>
          <p:nvPr userDrawn="1"/>
        </p:nvSpPr>
        <p:spPr bwMode="black">
          <a:xfrm>
            <a:off x="5247209" y="6568123"/>
            <a:ext cx="1965282"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1000" dirty="0"/>
              <a:t>© 2020 Microsoft. All rights reserved.</a:t>
            </a:r>
          </a:p>
        </p:txBody>
      </p:sp>
    </p:spTree>
    <p:extLst>
      <p:ext uri="{BB962C8B-B14F-4D97-AF65-F5344CB8AC3E}">
        <p14:creationId xmlns:p14="http://schemas.microsoft.com/office/powerpoint/2010/main" val="3194768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AA980-0E0F-449E-9405-88DA08B436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2AD75D-DA90-4021-B63E-15C2EE50EF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9A4D36-1D1A-4548-9E50-F41FEABD8A03}"/>
              </a:ext>
            </a:extLst>
          </p:cNvPr>
          <p:cNvSpPr>
            <a:spLocks noGrp="1"/>
          </p:cNvSpPr>
          <p:nvPr>
            <p:ph type="dt" sz="half" idx="10"/>
          </p:nvPr>
        </p:nvSpPr>
        <p:spPr/>
        <p:txBody>
          <a:bodyPr/>
          <a:lstStyle/>
          <a:p>
            <a:fld id="{99B741CC-6F6D-4ABC-B547-E04FAF6D6C12}" type="datetimeFigureOut">
              <a:rPr lang="en-US" smtClean="0"/>
              <a:t>2/2/2022</a:t>
            </a:fld>
            <a:endParaRPr lang="en-US"/>
          </a:p>
        </p:txBody>
      </p:sp>
      <p:sp>
        <p:nvSpPr>
          <p:cNvPr id="5" name="Footer Placeholder 4">
            <a:extLst>
              <a:ext uri="{FF2B5EF4-FFF2-40B4-BE49-F238E27FC236}">
                <a16:creationId xmlns:a16="http://schemas.microsoft.com/office/drawing/2014/main" id="{325FBA84-C726-4F9A-954F-AE56072A9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EA851-EB3F-4881-9B94-A93B0817A061}"/>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367067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6474F8-5373-4E30-A814-0312323D40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F76CF0-08EC-42C7-83A8-702755EF4C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B0BDE8-E520-495F-A225-9FCAA3456B32}"/>
              </a:ext>
            </a:extLst>
          </p:cNvPr>
          <p:cNvSpPr>
            <a:spLocks noGrp="1"/>
          </p:cNvSpPr>
          <p:nvPr>
            <p:ph type="dt" sz="half" idx="10"/>
          </p:nvPr>
        </p:nvSpPr>
        <p:spPr/>
        <p:txBody>
          <a:bodyPr/>
          <a:lstStyle/>
          <a:p>
            <a:fld id="{99B741CC-6F6D-4ABC-B547-E04FAF6D6C12}" type="datetimeFigureOut">
              <a:rPr lang="en-US" smtClean="0"/>
              <a:t>2/2/2022</a:t>
            </a:fld>
            <a:endParaRPr lang="en-US"/>
          </a:p>
        </p:txBody>
      </p:sp>
      <p:sp>
        <p:nvSpPr>
          <p:cNvPr id="5" name="Footer Placeholder 4">
            <a:extLst>
              <a:ext uri="{FF2B5EF4-FFF2-40B4-BE49-F238E27FC236}">
                <a16:creationId xmlns:a16="http://schemas.microsoft.com/office/drawing/2014/main" id="{8A21C692-F928-4B5F-BEE5-A61EE4A66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7E7905-5901-4E7D-B70E-71654DE051B3}"/>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3382709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mn-lt"/>
            </a:endParaRPr>
          </a:p>
        </p:txBody>
      </p:sp>
      <p:sp>
        <p:nvSpPr>
          <p:cNvPr id="2" name="Title">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dirty="0"/>
              <a:t>Title text</a:t>
            </a:r>
          </a:p>
        </p:txBody>
      </p:sp>
      <p:sp>
        <p:nvSpPr>
          <p:cNvPr id="9" name="Subtitle">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dirty="0"/>
              <a:t>Subtitle text (hide in Selection pane if not required)</a:t>
            </a:r>
          </a:p>
        </p:txBody>
      </p:sp>
      <p:sp>
        <p:nvSpPr>
          <p:cNvPr id="3" name="Content Placeholder">
            <a:extLst>
              <a:ext uri="{FF2B5EF4-FFF2-40B4-BE49-F238E27FC236}">
                <a16:creationId xmlns:a16="http://schemas.microsoft.com/office/drawing/2014/main" id="{7527CC3A-9865-44A2-8C7C-750E2328C1C0}"/>
              </a:ext>
            </a:extLst>
          </p:cNvPr>
          <p:cNvSpPr>
            <a:spLocks noGrp="1"/>
          </p:cNvSpPr>
          <p:nvPr>
            <p:ph idx="1" hasCustomPrompt="1"/>
          </p:nvPr>
        </p:nvSpPr>
        <p:spPr>
          <a:xfrm>
            <a:off x="8070572" y="2030243"/>
            <a:ext cx="3657600" cy="4572000"/>
          </a:xfrm>
        </p:spPr>
        <p:txBody>
          <a:bodyPr>
            <a:noAutofit/>
          </a:bodyPr>
          <a:lstStyle>
            <a:lvl1pPr>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F18CCA1E-5C70-4558-89D4-B730694DE847}"/>
              </a:ext>
            </a:extLst>
          </p:cNvPr>
          <p:cNvSpPr>
            <a:spLocks noGrp="1"/>
          </p:cNvSpPr>
          <p:nvPr>
            <p:ph type="ftr" sz="quarter" idx="11"/>
          </p:nvPr>
        </p:nvSpPr>
        <p:spPr/>
        <p:txBody>
          <a:bodyPr/>
          <a:lstStyle/>
          <a:p>
            <a:r>
              <a:rPr lang="en-AU" dirty="0"/>
              <a:t>© 2020 Microsoft. All rights reserved. </a:t>
            </a:r>
          </a:p>
        </p:txBody>
      </p:sp>
      <p:sp>
        <p:nvSpPr>
          <p:cNvPr id="8" name="Picture Placeholder 7">
            <a:extLst>
              <a:ext uri="{FF2B5EF4-FFF2-40B4-BE49-F238E27FC236}">
                <a16:creationId xmlns:a16="http://schemas.microsoft.com/office/drawing/2014/main" id="{46A0AEEF-6CDD-4067-B71C-8692B7FC3F08}"/>
              </a:ext>
            </a:extLst>
          </p:cNvPr>
          <p:cNvSpPr>
            <a:spLocks noGrp="1"/>
          </p:cNvSpPr>
          <p:nvPr>
            <p:ph type="pic" sz="quarter" idx="12"/>
          </p:nvPr>
        </p:nvSpPr>
        <p:spPr>
          <a:xfrm>
            <a:off x="499201" y="2030243"/>
            <a:ext cx="7315200" cy="4572000"/>
          </a:xfrm>
        </p:spPr>
        <p:txBody>
          <a:bodyPr/>
          <a:lstStyle/>
          <a:p>
            <a:r>
              <a:rPr lang="en-US"/>
              <a:t>Click icon to add picture</a:t>
            </a:r>
          </a:p>
        </p:txBody>
      </p:sp>
    </p:spTree>
    <p:extLst>
      <p:ext uri="{BB962C8B-B14F-4D97-AF65-F5344CB8AC3E}">
        <p14:creationId xmlns:p14="http://schemas.microsoft.com/office/powerpoint/2010/main" val="187319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urse title">
    <p:bg>
      <p:bgPr>
        <a:solidFill>
          <a:schemeClr val="tx1"/>
        </a:solidFill>
        <a:effectLst/>
      </p:bgPr>
    </p:bg>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932E405-95D6-4DAA-8644-A84697E1C4D0}"/>
              </a:ext>
            </a:extLst>
          </p:cNvPr>
          <p:cNvSpPr>
            <a:spLocks noGrp="1"/>
          </p:cNvSpPr>
          <p:nvPr>
            <p:ph type="title" hasCustomPrompt="1"/>
          </p:nvPr>
        </p:nvSpPr>
        <p:spPr>
          <a:xfrm>
            <a:off x="748800" y="1634400"/>
            <a:ext cx="10800000" cy="2854800"/>
          </a:xfrm>
        </p:spPr>
        <p:txBody>
          <a:bodyPr anchor="t">
            <a:normAutofit/>
          </a:bodyPr>
          <a:lstStyle>
            <a:lvl1pPr>
              <a:defRPr sz="6000">
                <a:solidFill>
                  <a:schemeClr val="accent1"/>
                </a:solidFill>
              </a:defRPr>
            </a:lvl1pPr>
          </a:lstStyle>
          <a:p>
            <a:r>
              <a:rPr lang="en-US" dirty="0"/>
              <a:t>Enter product name in accent color, then new line then use white for remainder of title</a:t>
            </a:r>
          </a:p>
        </p:txBody>
      </p:sp>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4655125"/>
            <a:ext cx="10800000" cy="540327"/>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release details</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5361706"/>
            <a:ext cx="10800000" cy="900113"/>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instructor name and company</a:t>
            </a:r>
          </a:p>
        </p:txBody>
      </p:sp>
      <p:sp>
        <p:nvSpPr>
          <p:cNvPr id="9" name="Footer Placeholder 8">
            <a:extLst>
              <a:ext uri="{FF2B5EF4-FFF2-40B4-BE49-F238E27FC236}">
                <a16:creationId xmlns:a16="http://schemas.microsoft.com/office/drawing/2014/main" id="{A80DE2DD-3C88-4730-8B01-642242125293}"/>
              </a:ext>
            </a:extLst>
          </p:cNvPr>
          <p:cNvSpPr>
            <a:spLocks noGrp="1"/>
          </p:cNvSpPr>
          <p:nvPr>
            <p:ph type="ftr" sz="quarter" idx="13"/>
          </p:nvPr>
        </p:nvSpPr>
        <p:spPr/>
        <p:txBody>
          <a:bodyPr/>
          <a:lstStyle>
            <a:lvl1pPr>
              <a:defRPr>
                <a:solidFill>
                  <a:schemeClr val="bg1"/>
                </a:solidFill>
              </a:defRPr>
            </a:lvl1pPr>
          </a:lstStyle>
          <a:p>
            <a:r>
              <a:rPr lang="en-AU" dirty="0"/>
              <a:t>© 2020 Microsoft. All rights reserved. </a:t>
            </a:r>
          </a:p>
        </p:txBody>
      </p:sp>
    </p:spTree>
    <p:extLst>
      <p:ext uri="{BB962C8B-B14F-4D97-AF65-F5344CB8AC3E}">
        <p14:creationId xmlns:p14="http://schemas.microsoft.com/office/powerpoint/2010/main" val="43647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odule title">
    <p:bg>
      <p:bgPr>
        <a:solidFill>
          <a:schemeClr val="tx1"/>
        </a:solidFill>
        <a:effectLst/>
      </p:bgPr>
    </p:bg>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3546773"/>
            <a:ext cx="10800000" cy="520443"/>
          </a:xfrm>
        </p:spPr>
        <p:txBody>
          <a:bodyPr>
            <a:noAutofit/>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module ID</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4067216"/>
            <a:ext cx="10800000" cy="2194603"/>
          </a:xfrm>
        </p:spPr>
        <p:txBody>
          <a:bodyPr>
            <a:noAutofit/>
          </a:bodyPr>
          <a:lstStyle>
            <a:lvl1pPr marL="0" indent="0">
              <a:buFontTx/>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module title</a:t>
            </a:r>
          </a:p>
        </p:txBody>
      </p:sp>
      <p:sp>
        <p:nvSpPr>
          <p:cNvPr id="4" name="Footer Placeholder 3">
            <a:extLst>
              <a:ext uri="{FF2B5EF4-FFF2-40B4-BE49-F238E27FC236}">
                <a16:creationId xmlns:a16="http://schemas.microsoft.com/office/drawing/2014/main" id="{96A9D966-0D02-41F1-9399-1E3C4C7117F3}"/>
              </a:ext>
            </a:extLst>
          </p:cNvPr>
          <p:cNvSpPr>
            <a:spLocks noGrp="1"/>
          </p:cNvSpPr>
          <p:nvPr>
            <p:ph type="ftr" sz="quarter" idx="13"/>
          </p:nvPr>
        </p:nvSpPr>
        <p:spPr/>
        <p:txBody>
          <a:bodyPr/>
          <a:lstStyle>
            <a:lvl1pPr>
              <a:defRPr>
                <a:solidFill>
                  <a:schemeClr val="bg1"/>
                </a:solidFill>
              </a:defRPr>
            </a:lvl1pPr>
          </a:lstStyle>
          <a:p>
            <a:r>
              <a:rPr lang="en-AU" dirty="0"/>
              <a:t>© 2020 Microsoft. All rights reserved. </a:t>
            </a:r>
          </a:p>
        </p:txBody>
      </p:sp>
      <p:sp>
        <p:nvSpPr>
          <p:cNvPr id="6" name="Title 5">
            <a:extLst>
              <a:ext uri="{FF2B5EF4-FFF2-40B4-BE49-F238E27FC236}">
                <a16:creationId xmlns:a16="http://schemas.microsoft.com/office/drawing/2014/main" id="{FB9CCA23-65D5-4CD4-B9E6-0F19BEE97135}"/>
              </a:ext>
            </a:extLst>
          </p:cNvPr>
          <p:cNvSpPr>
            <a:spLocks noGrp="1"/>
          </p:cNvSpPr>
          <p:nvPr>
            <p:ph type="title" hasCustomPrompt="1"/>
          </p:nvPr>
        </p:nvSpPr>
        <p:spPr>
          <a:xfrm>
            <a:off x="748800" y="1634400"/>
            <a:ext cx="10800000" cy="1314000"/>
          </a:xfrm>
        </p:spPr>
        <p:txBody>
          <a:bodyPr anchor="t">
            <a:noAutofit/>
          </a:bodyPr>
          <a:lstStyle>
            <a:lvl1pPr>
              <a:defRPr sz="3600">
                <a:solidFill>
                  <a:schemeClr val="accent1"/>
                </a:solidFill>
              </a:defRPr>
            </a:lvl1pPr>
          </a:lstStyle>
          <a:p>
            <a:r>
              <a:rPr lang="en-US" dirty="0"/>
              <a:t>Enter product name in accent color, then new line then use white for remainder of title</a:t>
            </a:r>
          </a:p>
        </p:txBody>
      </p:sp>
    </p:spTree>
    <p:extLst>
      <p:ext uri="{BB962C8B-B14F-4D97-AF65-F5344CB8AC3E}">
        <p14:creationId xmlns:p14="http://schemas.microsoft.com/office/powerpoint/2010/main" val="120730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87D6D-9B5F-45A2-B6DC-146BEC96B4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BF062D-A68D-4E90-9118-51ACCE9E3B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1DB59C-0E25-432E-B17E-47237362D497}"/>
              </a:ext>
            </a:extLst>
          </p:cNvPr>
          <p:cNvSpPr>
            <a:spLocks noGrp="1"/>
          </p:cNvSpPr>
          <p:nvPr>
            <p:ph type="dt" sz="half" idx="10"/>
          </p:nvPr>
        </p:nvSpPr>
        <p:spPr/>
        <p:txBody>
          <a:bodyPr/>
          <a:lstStyle/>
          <a:p>
            <a:fld id="{99B741CC-6F6D-4ABC-B547-E04FAF6D6C12}" type="datetimeFigureOut">
              <a:rPr lang="en-US" smtClean="0"/>
              <a:t>2/2/2022</a:t>
            </a:fld>
            <a:endParaRPr lang="en-US"/>
          </a:p>
        </p:txBody>
      </p:sp>
      <p:sp>
        <p:nvSpPr>
          <p:cNvPr id="5" name="Footer Placeholder 4">
            <a:extLst>
              <a:ext uri="{FF2B5EF4-FFF2-40B4-BE49-F238E27FC236}">
                <a16:creationId xmlns:a16="http://schemas.microsoft.com/office/drawing/2014/main" id="{790F70E5-9C38-4ACD-B303-558C00900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A849C-827C-4327-A2F5-3E0D41CE1A7C}"/>
              </a:ext>
            </a:extLst>
          </p:cNvPr>
          <p:cNvSpPr>
            <a:spLocks noGrp="1"/>
          </p:cNvSpPr>
          <p:nvPr>
            <p:ph type="sldNum" sz="quarter" idx="12"/>
          </p:nvPr>
        </p:nvSpPr>
        <p:spPr/>
        <p:txBody>
          <a:bodyPr/>
          <a:lstStyle/>
          <a:p>
            <a:fld id="{675FFA90-0F3F-492E-826E-6760A6204CAB}" type="slidenum">
              <a:rPr lang="en-US" smtClean="0"/>
              <a:t>‹#›</a:t>
            </a:fld>
            <a:endParaRPr lang="en-US"/>
          </a:p>
        </p:txBody>
      </p:sp>
      <p:pic>
        <p:nvPicPr>
          <p:cNvPr id="7" name="Picture 6">
            <a:extLst>
              <a:ext uri="{FF2B5EF4-FFF2-40B4-BE49-F238E27FC236}">
                <a16:creationId xmlns:a16="http://schemas.microsoft.com/office/drawing/2014/main" id="{0F747CBB-75AB-4BA6-9D15-94355933055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sp>
        <p:nvSpPr>
          <p:cNvPr id="8" name="Rectangle 7">
            <a:extLst>
              <a:ext uri="{FF2B5EF4-FFF2-40B4-BE49-F238E27FC236}">
                <a16:creationId xmlns:a16="http://schemas.microsoft.com/office/drawing/2014/main" id="{4D39AF9E-A8A5-4C55-AFD9-0455E53FCFD0}"/>
              </a:ext>
            </a:extLst>
          </p:cNvPr>
          <p:cNvSpPr/>
          <p:nvPr userDrawn="1"/>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9" name="TextBox 8">
            <a:extLst>
              <a:ext uri="{FF2B5EF4-FFF2-40B4-BE49-F238E27FC236}">
                <a16:creationId xmlns:a16="http://schemas.microsoft.com/office/drawing/2014/main" id="{1A831091-F679-4F83-BB20-437D25484499}"/>
              </a:ext>
            </a:extLst>
          </p:cNvPr>
          <p:cNvSpPr txBox="1"/>
          <p:nvPr userDrawn="1"/>
        </p:nvSpPr>
        <p:spPr>
          <a:xfrm>
            <a:off x="410561" y="337271"/>
            <a:ext cx="6418924" cy="1169551"/>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2400" baseline="0" dirty="0">
                <a:solidFill>
                  <a:schemeClr val="tx1">
                    <a:lumMod val="65000"/>
                    <a:lumOff val="35000"/>
                  </a:schemeClr>
                </a:solidFill>
                <a:latin typeface="Segoe UI Semibold" panose="020B0702040204020203" pitchFamily="34" charset="0"/>
                <a:cs typeface="Segoe UI Semibold" panose="020B0702040204020203" pitchFamily="34" charset="0"/>
              </a:rPr>
              <a:t>Power BI</a:t>
            </a:r>
          </a:p>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Admin in a Day</a:t>
            </a:r>
            <a:endPar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endParaRPr>
          </a:p>
        </p:txBody>
      </p:sp>
      <p:sp>
        <p:nvSpPr>
          <p:cNvPr id="10" name="Footer Placeholder 2">
            <a:extLst>
              <a:ext uri="{FF2B5EF4-FFF2-40B4-BE49-F238E27FC236}">
                <a16:creationId xmlns:a16="http://schemas.microsoft.com/office/drawing/2014/main" id="{6D6642B0-AFB6-470D-8D1B-6A253B5BF056}"/>
              </a:ext>
            </a:extLst>
          </p:cNvPr>
          <p:cNvSpPr txBox="1">
            <a:spLocks/>
          </p:cNvSpPr>
          <p:nvPr userDrawn="1"/>
        </p:nvSpPr>
        <p:spPr>
          <a:xfrm>
            <a:off x="4041648" y="6611112"/>
            <a:ext cx="4114800" cy="22860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Microsoft. All rights reserved.</a:t>
            </a:r>
          </a:p>
        </p:txBody>
      </p:sp>
    </p:spTree>
    <p:extLst>
      <p:ext uri="{BB962C8B-B14F-4D97-AF65-F5344CB8AC3E}">
        <p14:creationId xmlns:p14="http://schemas.microsoft.com/office/powerpoint/2010/main" val="1856604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27524-0780-48C5-9F70-2AD9D431F4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2D2B11-DE42-4E42-BEF0-048183450E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6AE26E-DCF9-46AB-9646-67B69C0904AC}"/>
              </a:ext>
            </a:extLst>
          </p:cNvPr>
          <p:cNvSpPr>
            <a:spLocks noGrp="1"/>
          </p:cNvSpPr>
          <p:nvPr>
            <p:ph type="dt" sz="half" idx="10"/>
          </p:nvPr>
        </p:nvSpPr>
        <p:spPr/>
        <p:txBody>
          <a:bodyPr/>
          <a:lstStyle/>
          <a:p>
            <a:fld id="{99B741CC-6F6D-4ABC-B547-E04FAF6D6C12}" type="datetimeFigureOut">
              <a:rPr lang="en-US" smtClean="0"/>
              <a:t>2/2/2022</a:t>
            </a:fld>
            <a:endParaRPr lang="en-US"/>
          </a:p>
        </p:txBody>
      </p:sp>
      <p:sp>
        <p:nvSpPr>
          <p:cNvPr id="5" name="Footer Placeholder 4">
            <a:extLst>
              <a:ext uri="{FF2B5EF4-FFF2-40B4-BE49-F238E27FC236}">
                <a16:creationId xmlns:a16="http://schemas.microsoft.com/office/drawing/2014/main" id="{C9E9A1F4-811D-471D-8409-08EF54D1A7BF}"/>
              </a:ext>
            </a:extLst>
          </p:cNvPr>
          <p:cNvSpPr>
            <a:spLocks noGrp="1"/>
          </p:cNvSpPr>
          <p:nvPr>
            <p:ph type="ftr" sz="quarter" idx="11"/>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AC39A7A1-D56A-4E88-8BFC-0A3F7CB212E8}"/>
              </a:ext>
            </a:extLst>
          </p:cNvPr>
          <p:cNvSpPr>
            <a:spLocks noGrp="1"/>
          </p:cNvSpPr>
          <p:nvPr>
            <p:ph type="sldNum" sz="quarter" idx="12"/>
          </p:nvPr>
        </p:nvSpPr>
        <p:spPr/>
        <p:txBody>
          <a:bodyPr/>
          <a:lstStyle/>
          <a:p>
            <a:fld id="{675FFA90-0F3F-492E-826E-6760A6204CAB}" type="slidenum">
              <a:rPr lang="en-US" smtClean="0"/>
              <a:t>‹#›</a:t>
            </a:fld>
            <a:endParaRPr lang="en-US"/>
          </a:p>
        </p:txBody>
      </p:sp>
      <p:sp>
        <p:nvSpPr>
          <p:cNvPr id="7" name="Rectangle 6">
            <a:extLst>
              <a:ext uri="{FF2B5EF4-FFF2-40B4-BE49-F238E27FC236}">
                <a16:creationId xmlns:a16="http://schemas.microsoft.com/office/drawing/2014/main" id="{14EDFFCF-014D-494B-B5CD-BF0A80C163F9}"/>
              </a:ext>
            </a:extLst>
          </p:cNvPr>
          <p:cNvSpPr/>
          <p:nvPr userDrawn="1"/>
        </p:nvSpPr>
        <p:spPr>
          <a:xfrm>
            <a:off x="0" y="-175725"/>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8" name="Title 1">
            <a:extLst>
              <a:ext uri="{FF2B5EF4-FFF2-40B4-BE49-F238E27FC236}">
                <a16:creationId xmlns:a16="http://schemas.microsoft.com/office/drawing/2014/main" id="{D8788234-67FA-4565-B830-ADF0A078CD15}"/>
              </a:ext>
            </a:extLst>
          </p:cNvPr>
          <p:cNvSpPr txBox="1">
            <a:spLocks/>
          </p:cNvSpPr>
          <p:nvPr userDrawn="1"/>
        </p:nvSpPr>
        <p:spPr>
          <a:xfrm>
            <a:off x="442913" y="20240"/>
            <a:ext cx="10713166" cy="55399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lang="en-US" sz="3600" b="1"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pic>
        <p:nvPicPr>
          <p:cNvPr id="9" name="Picture 8">
            <a:extLst>
              <a:ext uri="{FF2B5EF4-FFF2-40B4-BE49-F238E27FC236}">
                <a16:creationId xmlns:a16="http://schemas.microsoft.com/office/drawing/2014/main" id="{424C5230-4F73-4958-A5D9-1AA9DCD9A8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70726" y="-100048"/>
            <a:ext cx="804898" cy="804898"/>
          </a:xfrm>
          <a:prstGeom prst="rect">
            <a:avLst/>
          </a:prstGeom>
        </p:spPr>
      </p:pic>
    </p:spTree>
    <p:extLst>
      <p:ext uri="{BB962C8B-B14F-4D97-AF65-F5344CB8AC3E}">
        <p14:creationId xmlns:p14="http://schemas.microsoft.com/office/powerpoint/2010/main" val="1397796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95B2-7C8E-476E-963F-9D672FC0FC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34934C-E24F-4E80-A276-4E5432C9FE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B6394E-095E-4D10-9A47-1FFDB7C51A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CF5CCE-F1BA-48AA-B24B-741FB65768F5}"/>
              </a:ext>
            </a:extLst>
          </p:cNvPr>
          <p:cNvSpPr>
            <a:spLocks noGrp="1"/>
          </p:cNvSpPr>
          <p:nvPr>
            <p:ph type="dt" sz="half" idx="10"/>
          </p:nvPr>
        </p:nvSpPr>
        <p:spPr/>
        <p:txBody>
          <a:bodyPr/>
          <a:lstStyle/>
          <a:p>
            <a:fld id="{99B741CC-6F6D-4ABC-B547-E04FAF6D6C12}" type="datetimeFigureOut">
              <a:rPr lang="en-US" smtClean="0"/>
              <a:t>2/2/2022</a:t>
            </a:fld>
            <a:endParaRPr lang="en-US"/>
          </a:p>
        </p:txBody>
      </p:sp>
      <p:sp>
        <p:nvSpPr>
          <p:cNvPr id="6" name="Footer Placeholder 5">
            <a:extLst>
              <a:ext uri="{FF2B5EF4-FFF2-40B4-BE49-F238E27FC236}">
                <a16:creationId xmlns:a16="http://schemas.microsoft.com/office/drawing/2014/main" id="{539984A1-4AC3-4CBA-9FAA-A7AED2B608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45872A-AFFF-434A-A00C-E4EB6708D262}"/>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1945243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1A46-3B33-47BE-BD63-F71C707FD3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853984-4CAE-4A07-9263-E5E2723421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D15405-DACE-4B8E-97E0-FE1BC1DE3C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353F2E-AEAA-41EA-A5B0-0EE6C5275F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6E1C5D-D252-4CC2-9260-9C92649D37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0A619D-64E0-4BA5-AB76-FD691EF94421}"/>
              </a:ext>
            </a:extLst>
          </p:cNvPr>
          <p:cNvSpPr>
            <a:spLocks noGrp="1"/>
          </p:cNvSpPr>
          <p:nvPr>
            <p:ph type="dt" sz="half" idx="10"/>
          </p:nvPr>
        </p:nvSpPr>
        <p:spPr/>
        <p:txBody>
          <a:bodyPr/>
          <a:lstStyle/>
          <a:p>
            <a:fld id="{99B741CC-6F6D-4ABC-B547-E04FAF6D6C12}" type="datetimeFigureOut">
              <a:rPr lang="en-US" smtClean="0"/>
              <a:t>2/2/2022</a:t>
            </a:fld>
            <a:endParaRPr lang="en-US"/>
          </a:p>
        </p:txBody>
      </p:sp>
      <p:sp>
        <p:nvSpPr>
          <p:cNvPr id="8" name="Footer Placeholder 7">
            <a:extLst>
              <a:ext uri="{FF2B5EF4-FFF2-40B4-BE49-F238E27FC236}">
                <a16:creationId xmlns:a16="http://schemas.microsoft.com/office/drawing/2014/main" id="{FA02EC7C-BAD7-4640-81D6-A9B57FDF04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529AFB-9021-4352-98B5-3288721B0C60}"/>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4031646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F98AD-7123-4504-B341-40C973C6B6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DD7921-E388-4BA0-9542-72A5C1C581A4}"/>
              </a:ext>
            </a:extLst>
          </p:cNvPr>
          <p:cNvSpPr>
            <a:spLocks noGrp="1"/>
          </p:cNvSpPr>
          <p:nvPr>
            <p:ph type="dt" sz="half" idx="10"/>
          </p:nvPr>
        </p:nvSpPr>
        <p:spPr/>
        <p:txBody>
          <a:bodyPr/>
          <a:lstStyle/>
          <a:p>
            <a:fld id="{99B741CC-6F6D-4ABC-B547-E04FAF6D6C12}" type="datetimeFigureOut">
              <a:rPr lang="en-US" smtClean="0"/>
              <a:t>2/2/2022</a:t>
            </a:fld>
            <a:endParaRPr lang="en-US"/>
          </a:p>
        </p:txBody>
      </p:sp>
      <p:sp>
        <p:nvSpPr>
          <p:cNvPr id="4" name="Footer Placeholder 3">
            <a:extLst>
              <a:ext uri="{FF2B5EF4-FFF2-40B4-BE49-F238E27FC236}">
                <a16:creationId xmlns:a16="http://schemas.microsoft.com/office/drawing/2014/main" id="{18DFEAD7-5AAB-4749-B1D0-B7A77F7788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6ECFCB-1920-4039-B18E-9D31D44659B1}"/>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3977240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35CCC7-65FE-4BAB-BE42-EE5B10128AD5}"/>
              </a:ext>
            </a:extLst>
          </p:cNvPr>
          <p:cNvSpPr>
            <a:spLocks noGrp="1"/>
          </p:cNvSpPr>
          <p:nvPr>
            <p:ph type="dt" sz="half" idx="10"/>
          </p:nvPr>
        </p:nvSpPr>
        <p:spPr/>
        <p:txBody>
          <a:bodyPr/>
          <a:lstStyle/>
          <a:p>
            <a:fld id="{99B741CC-6F6D-4ABC-B547-E04FAF6D6C12}" type="datetimeFigureOut">
              <a:rPr lang="en-US" smtClean="0"/>
              <a:t>2/2/2022</a:t>
            </a:fld>
            <a:endParaRPr lang="en-US"/>
          </a:p>
        </p:txBody>
      </p:sp>
      <p:sp>
        <p:nvSpPr>
          <p:cNvPr id="3" name="Footer Placeholder 2">
            <a:extLst>
              <a:ext uri="{FF2B5EF4-FFF2-40B4-BE49-F238E27FC236}">
                <a16:creationId xmlns:a16="http://schemas.microsoft.com/office/drawing/2014/main" id="{756F6296-76C1-4A17-81EE-C20C845043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53EF19-4131-4FEC-AD98-AF35E7E24341}"/>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1241445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D816-C4E0-4528-9352-AABF04C7E4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76F0A0-9E1A-44B5-BA23-6BCA5217CA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7128F9-8FB3-4D15-952D-3877042A7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A10713-5A70-44DF-9D09-661C52270F0A}"/>
              </a:ext>
            </a:extLst>
          </p:cNvPr>
          <p:cNvSpPr>
            <a:spLocks noGrp="1"/>
          </p:cNvSpPr>
          <p:nvPr>
            <p:ph type="dt" sz="half" idx="10"/>
          </p:nvPr>
        </p:nvSpPr>
        <p:spPr/>
        <p:txBody>
          <a:bodyPr/>
          <a:lstStyle/>
          <a:p>
            <a:fld id="{99B741CC-6F6D-4ABC-B547-E04FAF6D6C12}" type="datetimeFigureOut">
              <a:rPr lang="en-US" smtClean="0"/>
              <a:t>2/2/2022</a:t>
            </a:fld>
            <a:endParaRPr lang="en-US"/>
          </a:p>
        </p:txBody>
      </p:sp>
      <p:sp>
        <p:nvSpPr>
          <p:cNvPr id="6" name="Footer Placeholder 5">
            <a:extLst>
              <a:ext uri="{FF2B5EF4-FFF2-40B4-BE49-F238E27FC236}">
                <a16:creationId xmlns:a16="http://schemas.microsoft.com/office/drawing/2014/main" id="{C97B9E0A-4374-4750-BD3F-1E23099096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0E658-99E6-4693-AAD4-B6581206E273}"/>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2703630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800D-1201-44C5-8685-755473F2B1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57752E-1322-4B08-9D4D-BE1F4AAD29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AAB34D-D88F-47BB-A161-376FEDC016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A1CBC-1731-4BFC-B2ED-A76E99285611}"/>
              </a:ext>
            </a:extLst>
          </p:cNvPr>
          <p:cNvSpPr>
            <a:spLocks noGrp="1"/>
          </p:cNvSpPr>
          <p:nvPr>
            <p:ph type="dt" sz="half" idx="10"/>
          </p:nvPr>
        </p:nvSpPr>
        <p:spPr/>
        <p:txBody>
          <a:bodyPr/>
          <a:lstStyle/>
          <a:p>
            <a:fld id="{99B741CC-6F6D-4ABC-B547-E04FAF6D6C12}" type="datetimeFigureOut">
              <a:rPr lang="en-US" smtClean="0"/>
              <a:t>2/2/2022</a:t>
            </a:fld>
            <a:endParaRPr lang="en-US"/>
          </a:p>
        </p:txBody>
      </p:sp>
      <p:sp>
        <p:nvSpPr>
          <p:cNvPr id="6" name="Footer Placeholder 5">
            <a:extLst>
              <a:ext uri="{FF2B5EF4-FFF2-40B4-BE49-F238E27FC236}">
                <a16:creationId xmlns:a16="http://schemas.microsoft.com/office/drawing/2014/main" id="{5A2EDBD7-C305-41BE-804F-48CBC94D6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C13F0C-2F1E-46CC-8472-584D156F869E}"/>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463330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AC0833-10EB-4DDF-8533-9C3CE23FFB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ED5B3D-AE3F-48BB-863E-09D3E40FAE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2A53FB-F961-4B56-AF95-726119ED30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B741CC-6F6D-4ABC-B547-E04FAF6D6C12}" type="datetimeFigureOut">
              <a:rPr lang="en-US" smtClean="0"/>
              <a:t>2/2/2022</a:t>
            </a:fld>
            <a:endParaRPr lang="en-US"/>
          </a:p>
        </p:txBody>
      </p:sp>
      <p:sp>
        <p:nvSpPr>
          <p:cNvPr id="5" name="Footer Placeholder 4">
            <a:extLst>
              <a:ext uri="{FF2B5EF4-FFF2-40B4-BE49-F238E27FC236}">
                <a16:creationId xmlns:a16="http://schemas.microsoft.com/office/drawing/2014/main" id="{1A9C4276-30F6-4BC6-8B4D-0D76CC272D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44F7A8-7F39-40BE-92D0-9DA28A83F6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5FFA90-0F3F-492E-826E-6760A6204CAB}" type="slidenum">
              <a:rPr lang="en-US" smtClean="0"/>
              <a:t>‹#›</a:t>
            </a:fld>
            <a:endParaRPr lang="en-US"/>
          </a:p>
        </p:txBody>
      </p:sp>
    </p:spTree>
    <p:extLst>
      <p:ext uri="{BB962C8B-B14F-4D97-AF65-F5344CB8AC3E}">
        <p14:creationId xmlns:p14="http://schemas.microsoft.com/office/powerpoint/2010/main" val="2126154444"/>
      </p:ext>
    </p:extLst>
  </p:cSld>
  <p:clrMap bg1="lt1" tx1="dk1" bg2="lt2" tx2="dk2" accent1="accent1" accent2="accent2" accent3="accent3" accent4="accent4" accent5="accent5" accent6="accent6" hlink="hlink" folHlink="folHlink"/>
  <p:sldLayoutIdLst>
    <p:sldLayoutId id="2147483688" r:id="rId1"/>
    <p:sldLayoutId id="2147483686" r:id="rId2"/>
    <p:sldLayoutId id="2147483687"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700" r:id="rId12"/>
    <p:sldLayoutId id="2147483701" r:id="rId13"/>
    <p:sldLayoutId id="214748370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time_continue=1860&amp;v=C6vk6wk9dcw"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hyperlink" Target="https://testandattack.com/powerbisample/" TargetMode="External"/><Relationship Id="rId4" Type="http://schemas.openxmlformats.org/officeDocument/2006/relationships/hyperlink" Target="https://youtu.be/UFbCh5TaR4w"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aka.ms/PBIAdminIADSurvey"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data-integration/gateway/service-gateway-install#recommended"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hyperlink" Target="https://powerbi.microsoft.com/en-us/documentation/powerbi-gateway-onprem-tshoot/#performanc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download.microsoft.com/download/D/A/1/DA1FDDB8-6DA8-4F50-B4D0-18019591E182/GatewayPerformanceMonitoring.pbit"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powerbi.microsoft.com/en-us/documentation/powerbi-gateway-enterprise-manage-ssas/#usernames-with-analysis-services"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hyperlink" Target="https://docs.microsoft.com/en-us/power-bi/service-gateway-enterprise-manage-ssas#synchronize-an-on-premises-active-directory-with-azure-ad" TargetMode="External"/><Relationship Id="rId5" Type="http://schemas.openxmlformats.org/officeDocument/2006/relationships/hyperlink" Target="mailto:Alias@corp.on-prem.contoso" TargetMode="External"/><Relationship Id="rId4" Type="http://schemas.openxmlformats.org/officeDocument/2006/relationships/hyperlink" Target="https://docs.microsoft.com/en-us/power-bi/service-gateway-enterprise-manage-ssas#map-user-names-for-analysis-services-data-sourc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23.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cid:image001.png@01D7051B.99E8B6A0" TargetMode="External"/><Relationship Id="rId5" Type="http://schemas.openxmlformats.org/officeDocument/2006/relationships/image" Target="../media/image33.png"/><Relationship Id="rId4" Type="http://schemas.openxmlformats.org/officeDocument/2006/relationships/image" Target="cid:image002.png@01D7051B.99E8B6A0"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hyperlink" Target="https://aka.ms/PBIAdminIADSurvey" TargetMode="External"/><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p:txBody>
          <a:bodyPr>
            <a:normAutofit/>
          </a:bodyPr>
          <a:lstStyle/>
          <a:p>
            <a:r>
              <a:rPr lang="en-US" sz="8000" dirty="0">
                <a:solidFill>
                  <a:schemeClr val="bg1"/>
                </a:solidFill>
              </a:rPr>
              <a:t>Power BI Training</a:t>
            </a:r>
            <a:br>
              <a:rPr lang="en-US" sz="8000" dirty="0">
                <a:solidFill>
                  <a:schemeClr val="bg1"/>
                </a:solidFill>
              </a:rPr>
            </a:br>
            <a:r>
              <a:rPr lang="en-US" sz="8000" dirty="0">
                <a:solidFill>
                  <a:schemeClr val="bg1"/>
                </a:solidFill>
              </a:rPr>
              <a:t>Advanced Admin in a Day</a:t>
            </a:r>
          </a:p>
        </p:txBody>
      </p:sp>
      <p:sp>
        <p:nvSpPr>
          <p:cNvPr id="8" name="Text Placeholder 7">
            <a:extLst>
              <a:ext uri="{FF2B5EF4-FFF2-40B4-BE49-F238E27FC236}">
                <a16:creationId xmlns:a16="http://schemas.microsoft.com/office/drawing/2014/main" id="{FB957FD9-7A71-4F56-8CD1-D607D816D36C}"/>
              </a:ext>
            </a:extLst>
          </p:cNvPr>
          <p:cNvSpPr>
            <a:spLocks noGrp="1"/>
          </p:cNvSpPr>
          <p:nvPr>
            <p:ph type="body" sz="quarter" idx="11"/>
          </p:nvPr>
        </p:nvSpPr>
        <p:spPr/>
        <p:txBody>
          <a:bodyPr/>
          <a:lstStyle/>
          <a:p>
            <a:r>
              <a:rPr lang="en-US" dirty="0"/>
              <a:t>January 2022 release</a:t>
            </a:r>
          </a:p>
        </p:txBody>
      </p:sp>
      <p:sp>
        <p:nvSpPr>
          <p:cNvPr id="7" name="Footer Placeholder 8">
            <a:extLst>
              <a:ext uri="{FF2B5EF4-FFF2-40B4-BE49-F238E27FC236}">
                <a16:creationId xmlns:a16="http://schemas.microsoft.com/office/drawing/2014/main" id="{C6FF8081-80A0-4032-8805-6385DAC88A27}"/>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74214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Refresh in Premium Gen2</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
        <p:nvSpPr>
          <p:cNvPr id="6" name="Text Placeholder 5">
            <a:extLst>
              <a:ext uri="{FF2B5EF4-FFF2-40B4-BE49-F238E27FC236}">
                <a16:creationId xmlns:a16="http://schemas.microsoft.com/office/drawing/2014/main" id="{39B972DE-6294-4FE1-8D1B-0A21601B42E0}"/>
              </a:ext>
            </a:extLst>
          </p:cNvPr>
          <p:cNvSpPr txBox="1">
            <a:spLocks/>
          </p:cNvSpPr>
          <p:nvPr/>
        </p:nvSpPr>
        <p:spPr>
          <a:xfrm>
            <a:off x="271248" y="1978588"/>
            <a:ext cx="11018838" cy="4494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0075" lvl="2" indent="-285750" defTabSz="914367">
              <a:defRPr/>
            </a:pPr>
            <a:endParaRPr lang="en-US" sz="2400" dirty="0">
              <a:solidFill>
                <a:srgbClr val="1A1A1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1337F790-C149-4B56-B4A6-6359A02BE5F1}"/>
              </a:ext>
            </a:extLst>
          </p:cNvPr>
          <p:cNvSpPr txBox="1"/>
          <p:nvPr/>
        </p:nvSpPr>
        <p:spPr>
          <a:xfrm>
            <a:off x="457200" y="2058847"/>
            <a:ext cx="8934772" cy="3785652"/>
          </a:xfrm>
          <a:prstGeom prst="rect">
            <a:avLst/>
          </a:prstGeom>
          <a:noFill/>
        </p:spPr>
        <p:txBody>
          <a:bodyPr wrap="square">
            <a:spAutoFit/>
          </a:bodyPr>
          <a:lstStyle/>
          <a:p>
            <a:pPr marL="342900" indent="-342900">
              <a:buFont typeface="Arial" panose="020B0604020202020204" pitchFamily="34" charset="0"/>
              <a:buChar char="•"/>
            </a:pPr>
            <a:r>
              <a:rPr lang="en-US" sz="2400" b="0" i="0" dirty="0">
                <a:effectLst/>
                <a:latin typeface="Segoe UI" panose="020B0502040204020203" pitchFamily="34" charset="0"/>
              </a:rPr>
              <a:t>Premium Gen2 and </a:t>
            </a:r>
            <a:r>
              <a:rPr lang="en-US" sz="2400" b="0" i="0" u="none" strike="noStrike" dirty="0">
                <a:effectLst/>
                <a:latin typeface="Segoe UI" panose="020B0502040204020203" pitchFamily="34" charset="0"/>
              </a:rPr>
              <a:t>Embedded Gen 2</a:t>
            </a:r>
            <a:r>
              <a:rPr lang="en-US" sz="2400" b="0" i="0" dirty="0">
                <a:effectLst/>
                <a:latin typeface="Segoe UI" panose="020B0502040204020203" pitchFamily="34" charset="0"/>
              </a:rPr>
              <a:t> don't require cumulative memory limits</a:t>
            </a:r>
          </a:p>
          <a:p>
            <a:pPr marL="342900" indent="-342900">
              <a:buFont typeface="Arial" panose="020B0604020202020204" pitchFamily="34" charset="0"/>
              <a:buChar char="•"/>
            </a:pPr>
            <a:r>
              <a:rPr lang="en-US" sz="2400" dirty="0">
                <a:latin typeface="Segoe UI" panose="020B0502040204020203" pitchFamily="34" charset="0"/>
              </a:rPr>
              <a:t>C</a:t>
            </a:r>
            <a:r>
              <a:rPr lang="en-US" sz="2400" b="0" i="0" dirty="0">
                <a:effectLst/>
                <a:latin typeface="Segoe UI" panose="020B0502040204020203" pitchFamily="34" charset="0"/>
              </a:rPr>
              <a:t>oncurrent dataset refreshes don't contribute to resource constraints </a:t>
            </a:r>
          </a:p>
          <a:p>
            <a:pPr marL="342900" indent="-342900">
              <a:buFont typeface="Arial" panose="020B0604020202020204" pitchFamily="34" charset="0"/>
              <a:buChar char="•"/>
            </a:pPr>
            <a:r>
              <a:rPr lang="en-US" sz="2400" b="0" i="0" dirty="0">
                <a:effectLst/>
                <a:latin typeface="Segoe UI" panose="020B0502040204020203" pitchFamily="34" charset="0"/>
              </a:rPr>
              <a:t>There is no limit on the number of refreshes running per v-core</a:t>
            </a:r>
            <a:endParaRPr lang="en-US" sz="2400" dirty="0">
              <a:latin typeface="Segoe UI" panose="020B0502040204020203" pitchFamily="34" charset="0"/>
            </a:endParaRPr>
          </a:p>
          <a:p>
            <a:pPr marL="800100" lvl="1" indent="-342900">
              <a:buFont typeface="Arial" panose="020B0604020202020204" pitchFamily="34" charset="0"/>
              <a:buChar char="•"/>
            </a:pPr>
            <a:r>
              <a:rPr lang="en-US" sz="2400" b="0" i="0" dirty="0">
                <a:effectLst/>
                <a:latin typeface="Segoe UI" panose="020B0502040204020203" pitchFamily="34" charset="0"/>
              </a:rPr>
              <a:t>The refresh of individual datasets continues to be governed by existing capacity memory and CPU limits </a:t>
            </a:r>
          </a:p>
          <a:p>
            <a:pPr marL="342900" indent="-342900">
              <a:buFont typeface="Arial" panose="020B0604020202020204" pitchFamily="34" charset="0"/>
              <a:buChar char="•"/>
            </a:pPr>
            <a:r>
              <a:rPr lang="en-US" sz="2400" dirty="0">
                <a:latin typeface="Segoe UI" panose="020B0502040204020203" pitchFamily="34" charset="0"/>
              </a:rPr>
              <a:t>S</a:t>
            </a:r>
            <a:r>
              <a:rPr lang="en-US" sz="2400" b="0" i="0" dirty="0">
                <a:effectLst/>
                <a:latin typeface="Segoe UI" panose="020B0502040204020203" pitchFamily="34" charset="0"/>
              </a:rPr>
              <a:t>chedule and run as many refreshes as required at any given time</a:t>
            </a:r>
            <a:endParaRPr lang="en-US" sz="2400" dirty="0"/>
          </a:p>
        </p:txBody>
      </p:sp>
    </p:spTree>
    <p:extLst>
      <p:ext uri="{BB962C8B-B14F-4D97-AF65-F5344CB8AC3E}">
        <p14:creationId xmlns:p14="http://schemas.microsoft.com/office/powerpoint/2010/main" val="417140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Monitoring in Premium Gen2</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
        <p:nvSpPr>
          <p:cNvPr id="6" name="Text Placeholder 5">
            <a:extLst>
              <a:ext uri="{FF2B5EF4-FFF2-40B4-BE49-F238E27FC236}">
                <a16:creationId xmlns:a16="http://schemas.microsoft.com/office/drawing/2014/main" id="{39B972DE-6294-4FE1-8D1B-0A21601B42E0}"/>
              </a:ext>
            </a:extLst>
          </p:cNvPr>
          <p:cNvSpPr txBox="1">
            <a:spLocks/>
          </p:cNvSpPr>
          <p:nvPr/>
        </p:nvSpPr>
        <p:spPr>
          <a:xfrm>
            <a:off x="271248" y="1978588"/>
            <a:ext cx="11018838" cy="4494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0075" lvl="2" indent="-285750" defTabSz="914367">
              <a:defRPr/>
            </a:pPr>
            <a:endParaRPr lang="en-US" sz="2400" dirty="0">
              <a:solidFill>
                <a:srgbClr val="1A1A1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91EDF561-D8F5-4D8A-82CB-C1458FA1CD53}"/>
              </a:ext>
            </a:extLst>
          </p:cNvPr>
          <p:cNvSpPr txBox="1"/>
          <p:nvPr/>
        </p:nvSpPr>
        <p:spPr>
          <a:xfrm>
            <a:off x="271248" y="1993593"/>
            <a:ext cx="11592705" cy="3416320"/>
          </a:xfrm>
          <a:prstGeom prst="rect">
            <a:avLst/>
          </a:prstGeom>
          <a:noFill/>
        </p:spPr>
        <p:txBody>
          <a:bodyPr wrap="square">
            <a:spAutoFit/>
          </a:bodyPr>
          <a:lstStyle/>
          <a:p>
            <a:pPr marL="285750" indent="-285750" algn="l">
              <a:buFont typeface="Arial" panose="020B0604020202020204" pitchFamily="34" charset="0"/>
              <a:buChar char="•"/>
            </a:pPr>
            <a:r>
              <a:rPr lang="en-US" sz="2400" dirty="0">
                <a:latin typeface="Segoe UI" panose="020B0502040204020203" pitchFamily="34" charset="0"/>
              </a:rPr>
              <a:t>I</a:t>
            </a:r>
            <a:r>
              <a:rPr lang="en-US" sz="2400" b="0" i="0" dirty="0">
                <a:effectLst/>
                <a:latin typeface="Segoe UI" panose="020B0502040204020203" pitchFamily="34" charset="0"/>
              </a:rPr>
              <a:t>ntent of monitoring in Premium Gen2 is to simplify monitoring and management of Premium capacities</a:t>
            </a:r>
          </a:p>
          <a:p>
            <a:pPr marL="285750" indent="-285750" algn="l">
              <a:buFont typeface="Arial" panose="020B0604020202020204" pitchFamily="34" charset="0"/>
              <a:buChar char="•"/>
            </a:pPr>
            <a:r>
              <a:rPr lang="en-US" sz="2400" b="0" i="0" dirty="0">
                <a:effectLst/>
                <a:latin typeface="Segoe UI" panose="020B0502040204020203" pitchFamily="34" charset="0"/>
              </a:rPr>
              <a:t>Premium Gen2 aims to assure that everything is running properly and only alerts users if they must act</a:t>
            </a:r>
          </a:p>
          <a:p>
            <a:pPr marL="285750" indent="-285750" algn="l">
              <a:buFont typeface="Arial" panose="020B0604020202020204" pitchFamily="34" charset="0"/>
              <a:buChar char="•"/>
            </a:pPr>
            <a:r>
              <a:rPr lang="en-US" sz="2400" b="0" i="0" dirty="0">
                <a:effectLst/>
                <a:latin typeface="Segoe UI" panose="020B0502040204020203" pitchFamily="34" charset="0"/>
              </a:rPr>
              <a:t>Premium Gen2 and </a:t>
            </a:r>
            <a:r>
              <a:rPr lang="en-US" sz="2400" b="0" i="0" strike="noStrike" dirty="0">
                <a:effectLst/>
                <a:latin typeface="Segoe UI" panose="020B0502040204020203" pitchFamily="34" charset="0"/>
              </a:rPr>
              <a:t>Embedded Gen 2</a:t>
            </a:r>
            <a:r>
              <a:rPr lang="en-US" sz="2400" b="0" i="0" dirty="0">
                <a:effectLst/>
                <a:latin typeface="Segoe UI" panose="020B0502040204020203" pitchFamily="34" charset="0"/>
              </a:rPr>
              <a:t> only require monitoring a single aspect.</a:t>
            </a:r>
          </a:p>
          <a:p>
            <a:pPr marL="285750" indent="-285750" algn="l">
              <a:buFont typeface="Arial" panose="020B0604020202020204" pitchFamily="34" charset="0"/>
              <a:buChar char="•"/>
            </a:pPr>
            <a:r>
              <a:rPr lang="en-US" sz="2400" dirty="0">
                <a:latin typeface="Segoe UI" panose="020B0502040204020203" pitchFamily="34" charset="0"/>
              </a:rPr>
              <a:t>Premium Gen2 </a:t>
            </a:r>
            <a:r>
              <a:rPr lang="en-US" sz="2400" b="0" i="0" dirty="0">
                <a:effectLst/>
                <a:latin typeface="Segoe UI" panose="020B0502040204020203" pitchFamily="34" charset="0"/>
              </a:rPr>
              <a:t>monitoring is a departure from the many metrics that the original version of Power BI Premium required </a:t>
            </a:r>
          </a:p>
          <a:p>
            <a:pPr marL="285750" indent="-285750">
              <a:buFont typeface="Arial" panose="020B0604020202020204" pitchFamily="34" charset="0"/>
              <a:buChar char="•"/>
            </a:pPr>
            <a:r>
              <a:rPr lang="en-US" sz="2400" b="0" i="0" dirty="0">
                <a:effectLst/>
                <a:latin typeface="Segoe UI" panose="020B0502040204020203" pitchFamily="34" charset="0"/>
              </a:rPr>
              <a:t>Premium Gen2 </a:t>
            </a:r>
            <a:r>
              <a:rPr lang="en-US" sz="2400" b="0" i="0" dirty="0" err="1">
                <a:effectLst/>
                <a:latin typeface="Segoe UI" panose="020B0502040204020203" pitchFamily="34" charset="0"/>
              </a:rPr>
              <a:t>autoscales</a:t>
            </a:r>
            <a:r>
              <a:rPr lang="en-US" sz="2400" b="0" i="0" dirty="0">
                <a:effectLst/>
                <a:latin typeface="Segoe UI" panose="020B0502040204020203" pitchFamily="34" charset="0"/>
              </a:rPr>
              <a:t> or throttles your interactive operations, based on your configuration settings if you exceed your CPU capacity</a:t>
            </a:r>
          </a:p>
        </p:txBody>
      </p:sp>
    </p:spTree>
    <p:extLst>
      <p:ext uri="{BB962C8B-B14F-4D97-AF65-F5344CB8AC3E}">
        <p14:creationId xmlns:p14="http://schemas.microsoft.com/office/powerpoint/2010/main" val="42655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Limitations in Premium Gen2</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
        <p:nvSpPr>
          <p:cNvPr id="6" name="Text Placeholder 5">
            <a:extLst>
              <a:ext uri="{FF2B5EF4-FFF2-40B4-BE49-F238E27FC236}">
                <a16:creationId xmlns:a16="http://schemas.microsoft.com/office/drawing/2014/main" id="{39B972DE-6294-4FE1-8D1B-0A21601B42E0}"/>
              </a:ext>
            </a:extLst>
          </p:cNvPr>
          <p:cNvSpPr txBox="1">
            <a:spLocks/>
          </p:cNvSpPr>
          <p:nvPr/>
        </p:nvSpPr>
        <p:spPr>
          <a:xfrm>
            <a:off x="271248" y="1978588"/>
            <a:ext cx="11018838" cy="4494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0075" lvl="2" indent="-285750" defTabSz="914367">
              <a:defRPr/>
            </a:pPr>
            <a:endParaRPr lang="en-US" sz="2400" dirty="0">
              <a:solidFill>
                <a:srgbClr val="1A1A1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1337F790-C149-4B56-B4A6-6359A02BE5F1}"/>
              </a:ext>
            </a:extLst>
          </p:cNvPr>
          <p:cNvSpPr txBox="1"/>
          <p:nvPr/>
        </p:nvSpPr>
        <p:spPr>
          <a:xfrm>
            <a:off x="457200" y="2058847"/>
            <a:ext cx="8934772" cy="461665"/>
          </a:xfrm>
          <a:prstGeom prst="rect">
            <a:avLst/>
          </a:prstGeom>
          <a:noFill/>
        </p:spPr>
        <p:txBody>
          <a:bodyPr wrap="square">
            <a:spAutoFit/>
          </a:bodyPr>
          <a:lstStyle/>
          <a:p>
            <a:pPr marL="342900" indent="-342900">
              <a:buFont typeface="Arial" panose="020B0604020202020204" pitchFamily="34" charset="0"/>
              <a:buChar char="•"/>
            </a:pPr>
            <a:endParaRPr lang="en-US" sz="2400" dirty="0"/>
          </a:p>
        </p:txBody>
      </p:sp>
      <p:sp>
        <p:nvSpPr>
          <p:cNvPr id="9" name="TextBox 8">
            <a:extLst>
              <a:ext uri="{FF2B5EF4-FFF2-40B4-BE49-F238E27FC236}">
                <a16:creationId xmlns:a16="http://schemas.microsoft.com/office/drawing/2014/main" id="{6AD60B66-76D8-43C2-ABDF-87DBDA57BB6D}"/>
              </a:ext>
            </a:extLst>
          </p:cNvPr>
          <p:cNvSpPr txBox="1"/>
          <p:nvPr/>
        </p:nvSpPr>
        <p:spPr>
          <a:xfrm>
            <a:off x="271248" y="1978588"/>
            <a:ext cx="8934772" cy="3416320"/>
          </a:xfrm>
          <a:prstGeom prst="rect">
            <a:avLst/>
          </a:prstGeom>
          <a:noFill/>
        </p:spPr>
        <p:txBody>
          <a:bodyPr wrap="square">
            <a:spAutoFit/>
          </a:bodyPr>
          <a:lstStyle/>
          <a:p>
            <a:pPr marL="342900" indent="-342900">
              <a:buFont typeface="Arial" panose="020B0604020202020204" pitchFamily="34" charset="0"/>
              <a:buChar char="•"/>
            </a:pPr>
            <a:r>
              <a:rPr lang="en-US" sz="2400" b="0" i="0" u="none" strike="noStrike" dirty="0">
                <a:effectLst/>
                <a:latin typeface="Segoe UI" panose="020B0502040204020203" pitchFamily="34" charset="0"/>
              </a:rPr>
              <a:t>Client applications and tools</a:t>
            </a:r>
            <a:r>
              <a:rPr lang="en-US" sz="2400" b="0" i="0" dirty="0">
                <a:effectLst/>
                <a:latin typeface="Segoe UI" panose="020B0502040204020203" pitchFamily="34" charset="0"/>
              </a:rPr>
              <a:t> that connect to and work with datasets on Premium Gen2 capacities through the </a:t>
            </a:r>
            <a:r>
              <a:rPr lang="en-US" sz="2400" b="0" i="0" u="none" strike="noStrike" dirty="0">
                <a:effectLst/>
                <a:latin typeface="Segoe UI" panose="020B0502040204020203" pitchFamily="34" charset="0"/>
              </a:rPr>
              <a:t>XMLA endpoint</a:t>
            </a:r>
            <a:r>
              <a:rPr lang="en-US" sz="2400" b="0" i="0" dirty="0">
                <a:effectLst/>
                <a:latin typeface="Segoe UI" panose="020B0502040204020203" pitchFamily="34" charset="0"/>
              </a:rPr>
              <a:t> require Analysis Services client libraries</a:t>
            </a:r>
          </a:p>
          <a:p>
            <a:pPr marL="342900" indent="-342900">
              <a:buFont typeface="Arial" panose="020B0604020202020204" pitchFamily="34" charset="0"/>
              <a:buChar char="•"/>
            </a:pPr>
            <a:r>
              <a:rPr lang="en-US" sz="2400" b="0" i="0" dirty="0">
                <a:effectLst/>
                <a:latin typeface="Segoe UI" panose="020B0502040204020203" pitchFamily="34" charset="0"/>
              </a:rPr>
              <a:t>There's a 225 second limitation for rendering Power BI visuals. Visuals that take longer to render, will be timed-out and will not display</a:t>
            </a:r>
          </a:p>
          <a:p>
            <a:pPr marL="342900" indent="-342900">
              <a:buFont typeface="Arial" panose="020B0604020202020204" pitchFamily="34" charset="0"/>
              <a:buChar char="•"/>
            </a:pPr>
            <a:r>
              <a:rPr lang="en-US" sz="2400" b="0" i="0" dirty="0">
                <a:effectLst/>
                <a:latin typeface="Segoe UI" panose="020B0502040204020203" pitchFamily="34" charset="0"/>
              </a:rPr>
              <a:t>Memory restrictions are different in Premium Gen2 and </a:t>
            </a:r>
            <a:r>
              <a:rPr lang="en-US" sz="2400" b="0" i="0" u="none" strike="noStrike" dirty="0">
                <a:effectLst/>
                <a:latin typeface="Segoe UI" panose="020B0502040204020203" pitchFamily="34" charset="0"/>
              </a:rPr>
              <a:t>Embedded Gen 2</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166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Premium Resource Management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80C24ECA-909C-42D8-9450-86DE897B7534}"/>
              </a:ext>
            </a:extLst>
          </p:cNvPr>
          <p:cNvSpPr txBox="1">
            <a:spLocks/>
          </p:cNvSpPr>
          <p:nvPr/>
        </p:nvSpPr>
        <p:spPr>
          <a:xfrm>
            <a:off x="174956" y="1938475"/>
            <a:ext cx="11018838" cy="947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lvl="1" indent="0" defTabSz="914367">
              <a:buFont typeface="Arial" panose="020B0604020202020204" pitchFamily="34" charset="0"/>
              <a:buNone/>
              <a:defRPr/>
            </a:pPr>
            <a:r>
              <a:rPr lang="en-US" dirty="0">
                <a:solidFill>
                  <a:srgbClr val="1A1A1A"/>
                </a:solidFill>
                <a:latin typeface="Segoe UI" panose="020B0502040204020203" pitchFamily="34" charset="0"/>
                <a:cs typeface="Segoe UI" panose="020B0502040204020203" pitchFamily="34" charset="0"/>
              </a:rPr>
              <a:t>Majority of resource issues are Modeling issues</a:t>
            </a:r>
          </a:p>
          <a:p>
            <a:pPr marL="114300" lvl="1" indent="0" defTabSz="914367">
              <a:buFont typeface="Arial" panose="020B0604020202020204" pitchFamily="34" charset="0"/>
              <a:buNone/>
              <a:defRPr/>
            </a:pPr>
            <a:r>
              <a:rPr lang="en-US" dirty="0">
                <a:solidFill>
                  <a:srgbClr val="1A1A1A"/>
                </a:solidFill>
                <a:latin typeface="Segoe UI" panose="020B0502040204020203" pitchFamily="34" charset="0"/>
                <a:cs typeface="Segoe UI" panose="020B0502040204020203" pitchFamily="34" charset="0"/>
              </a:rPr>
              <a:t>Admin Portal provides ability to manage resources usage for capacity</a:t>
            </a:r>
          </a:p>
        </p:txBody>
      </p:sp>
      <p:pic>
        <p:nvPicPr>
          <p:cNvPr id="8" name="Picture 7" descr="Power BI Premium Admin Portal">
            <a:extLst>
              <a:ext uri="{FF2B5EF4-FFF2-40B4-BE49-F238E27FC236}">
                <a16:creationId xmlns:a16="http://schemas.microsoft.com/office/drawing/2014/main" id="{5B04E4F2-474D-44C8-B90B-5D0BD33FBB54}"/>
              </a:ext>
            </a:extLst>
          </p:cNvPr>
          <p:cNvPicPr>
            <a:picLocks noChangeAspect="1"/>
          </p:cNvPicPr>
          <p:nvPr/>
        </p:nvPicPr>
        <p:blipFill>
          <a:blip r:embed="rId3"/>
          <a:stretch>
            <a:fillRect/>
          </a:stretch>
        </p:blipFill>
        <p:spPr>
          <a:xfrm>
            <a:off x="569606" y="2812152"/>
            <a:ext cx="8765946" cy="3020377"/>
          </a:xfrm>
          <a:prstGeom prst="rect">
            <a:avLst/>
          </a:prstGeom>
        </p:spPr>
      </p:pic>
      <p:sp>
        <p:nvSpPr>
          <p:cNvPr id="9" name="Footer Placeholder 8">
            <a:extLst>
              <a:ext uri="{FF2B5EF4-FFF2-40B4-BE49-F238E27FC236}">
                <a16:creationId xmlns:a16="http://schemas.microsoft.com/office/drawing/2014/main" id="{641A6B1F-5F17-4F00-8B5F-3870105F2DA6}"/>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3" name="Picture 2" descr="Graphical user interface, text, application&#10;&#10;Description automatically generated">
            <a:extLst>
              <a:ext uri="{FF2B5EF4-FFF2-40B4-BE49-F238E27FC236}">
                <a16:creationId xmlns:a16="http://schemas.microsoft.com/office/drawing/2014/main" id="{99199E87-22E5-4FBD-A4DF-2066EBF53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932" y="4349769"/>
            <a:ext cx="5334462" cy="2209992"/>
          </a:xfrm>
          <a:prstGeom prst="rect">
            <a:avLst/>
          </a:prstGeom>
        </p:spPr>
      </p:pic>
    </p:spTree>
    <p:extLst>
      <p:ext uri="{BB962C8B-B14F-4D97-AF65-F5344CB8AC3E}">
        <p14:creationId xmlns:p14="http://schemas.microsoft.com/office/powerpoint/2010/main" val="9905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Dedicated Capacity SKUs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aphicFrame>
        <p:nvGraphicFramePr>
          <p:cNvPr id="6" name="Table 5">
            <a:extLst>
              <a:ext uri="{FF2B5EF4-FFF2-40B4-BE49-F238E27FC236}">
                <a16:creationId xmlns:a16="http://schemas.microsoft.com/office/drawing/2014/main" id="{8EACE14E-1DD1-462C-8626-4B697F85620C}"/>
              </a:ext>
            </a:extLst>
          </p:cNvPr>
          <p:cNvGraphicFramePr>
            <a:graphicFrameLocks noGrp="1"/>
          </p:cNvGraphicFramePr>
          <p:nvPr>
            <p:extLst>
              <p:ext uri="{D42A27DB-BD31-4B8C-83A1-F6EECF244321}">
                <p14:modId xmlns:p14="http://schemas.microsoft.com/office/powerpoint/2010/main" val="3474234661"/>
              </p:ext>
            </p:extLst>
          </p:nvPr>
        </p:nvGraphicFramePr>
        <p:xfrm>
          <a:off x="457200" y="1778524"/>
          <a:ext cx="10771435" cy="4858491"/>
        </p:xfrm>
        <a:graphic>
          <a:graphicData uri="http://schemas.openxmlformats.org/drawingml/2006/table">
            <a:tbl>
              <a:tblPr firstRow="1" bandRow="1">
                <a:tableStyleId>{17292A2E-F333-43FB-9621-5CBBE7FDCDCB}</a:tableStyleId>
              </a:tblPr>
              <a:tblGrid>
                <a:gridCol w="4389863">
                  <a:extLst>
                    <a:ext uri="{9D8B030D-6E8A-4147-A177-3AD203B41FA5}">
                      <a16:colId xmlns:a16="http://schemas.microsoft.com/office/drawing/2014/main" val="2252565066"/>
                    </a:ext>
                  </a:extLst>
                </a:gridCol>
                <a:gridCol w="1382267">
                  <a:extLst>
                    <a:ext uri="{9D8B030D-6E8A-4147-A177-3AD203B41FA5}">
                      <a16:colId xmlns:a16="http://schemas.microsoft.com/office/drawing/2014/main" val="270749842"/>
                    </a:ext>
                  </a:extLst>
                </a:gridCol>
                <a:gridCol w="1725207">
                  <a:extLst>
                    <a:ext uri="{9D8B030D-6E8A-4147-A177-3AD203B41FA5}">
                      <a16:colId xmlns:a16="http://schemas.microsoft.com/office/drawing/2014/main" val="3882879236"/>
                    </a:ext>
                  </a:extLst>
                </a:gridCol>
                <a:gridCol w="3274098">
                  <a:extLst>
                    <a:ext uri="{9D8B030D-6E8A-4147-A177-3AD203B41FA5}">
                      <a16:colId xmlns:a16="http://schemas.microsoft.com/office/drawing/2014/main" val="1523993001"/>
                    </a:ext>
                  </a:extLst>
                </a:gridCol>
              </a:tblGrid>
              <a:tr h="784859">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1800" b="0" kern="1200" noProof="0" dirty="0">
                          <a:solidFill>
                            <a:schemeClr val="tx1"/>
                          </a:solidFill>
                        </a:rPr>
                        <a:t>Name</a:t>
                      </a:r>
                      <a:endParaRPr lang="en-US" sz="1800" b="0" kern="1200" noProof="0" dirty="0">
                        <a:solidFill>
                          <a:schemeClr val="tx1"/>
                        </a:solidFill>
                        <a:latin typeface="Segoe UI" panose="020B0502040204020203" pitchFamily="34" charset="0"/>
                        <a:ea typeface="+mn-ea"/>
                        <a:cs typeface="Segoe UI" panose="020B0502040204020203" pitchFamily="34" charset="0"/>
                      </a:endParaRPr>
                    </a:p>
                  </a:txBody>
                  <a:tcPr marL="179285" marR="179285" marT="143428" marB="143428" anchor="ct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800" b="0" kern="1200" dirty="0">
                          <a:solidFill>
                            <a:schemeClr val="tx1"/>
                          </a:solidFill>
                        </a:rPr>
                        <a:t>Virtual Cores</a:t>
                      </a:r>
                      <a:endParaRPr lang="en-US" sz="1800" b="0" kern="1200" dirty="0">
                        <a:solidFill>
                          <a:schemeClr val="tx1"/>
                        </a:solidFill>
                        <a:latin typeface="Segoe UI" panose="020B0502040204020203" pitchFamily="34" charset="0"/>
                        <a:ea typeface="+mn-ea"/>
                        <a:cs typeface="Segoe UI" panose="020B0502040204020203" pitchFamily="34" charset="0"/>
                      </a:endParaRPr>
                    </a:p>
                  </a:txBody>
                  <a:tcPr marL="179285" marR="179285" marT="143428" marB="143428" anchor="ct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800" b="0" kern="1200" dirty="0">
                          <a:solidFill>
                            <a:schemeClr val="tx1"/>
                          </a:solidFill>
                        </a:rPr>
                        <a:t>Memory</a:t>
                      </a:r>
                      <a:endParaRPr lang="en-US" sz="1800" b="0" kern="1200" dirty="0">
                        <a:solidFill>
                          <a:schemeClr val="tx1"/>
                        </a:solidFill>
                        <a:latin typeface="Segoe UI" panose="020B0502040204020203" pitchFamily="34" charset="0"/>
                        <a:ea typeface="+mn-ea"/>
                        <a:cs typeface="Segoe UI" panose="020B0502040204020203" pitchFamily="34" charset="0"/>
                      </a:endParaRPr>
                    </a:p>
                  </a:txBody>
                  <a:tcPr marL="179285" marR="179285" marT="143428" marB="143428" anchor="ct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800" b="0" kern="1200" noProof="0" dirty="0">
                          <a:solidFill>
                            <a:schemeClr val="tx1"/>
                          </a:solidFill>
                        </a:rPr>
                        <a:t>Model Refresh Parallelism</a:t>
                      </a:r>
                      <a:endParaRPr lang="en-US" sz="1800" b="0" kern="1200" noProof="0" dirty="0">
                        <a:solidFill>
                          <a:schemeClr val="tx1"/>
                        </a:solidFill>
                        <a:latin typeface="Segoe UI" panose="020B0502040204020203" pitchFamily="34" charset="0"/>
                        <a:ea typeface="+mn-ea"/>
                        <a:cs typeface="Segoe UI" panose="020B0502040204020203" pitchFamily="34" charset="0"/>
                      </a:endParaRPr>
                    </a:p>
                  </a:txBody>
                  <a:tcPr marL="179285" marR="179285" marT="143428" marB="143428" anchor="ctr"/>
                </a:tc>
                <a:extLst>
                  <a:ext uri="{0D108BD9-81ED-4DB2-BD59-A6C34878D82A}">
                    <a16:rowId xmlns:a16="http://schemas.microsoft.com/office/drawing/2014/main" val="2718522945"/>
                  </a:ext>
                </a:extLst>
              </a:tr>
              <a:tr h="509204">
                <a:tc>
                  <a:txBody>
                    <a:bodyPr/>
                    <a:lstStyle/>
                    <a:p>
                      <a:pPr algn="l" fontAlgn="t"/>
                      <a:r>
                        <a:rPr lang="en-US">
                          <a:effectLst/>
                        </a:rPr>
                        <a:t>EM1/A1</a:t>
                      </a:r>
                    </a:p>
                  </a:txBody>
                  <a:tcPr/>
                </a:tc>
                <a:tc>
                  <a:txBody>
                    <a:bodyPr/>
                    <a:lstStyle/>
                    <a:p>
                      <a:pPr algn="l" fontAlgn="t"/>
                      <a:r>
                        <a:rPr lang="en-US">
                          <a:effectLst/>
                        </a:rPr>
                        <a:t>1</a:t>
                      </a:r>
                    </a:p>
                  </a:txBody>
                  <a:tcPr/>
                </a:tc>
                <a:tc>
                  <a:txBody>
                    <a:bodyPr/>
                    <a:lstStyle/>
                    <a:p>
                      <a:pPr algn="l" fontAlgn="t"/>
                      <a:r>
                        <a:rPr lang="en-US">
                          <a:effectLst/>
                        </a:rPr>
                        <a:t>0.5</a:t>
                      </a:r>
                    </a:p>
                  </a:txBody>
                  <a:tcPr/>
                </a:tc>
                <a:tc>
                  <a:txBody>
                    <a:bodyPr/>
                    <a:lstStyle/>
                    <a:p>
                      <a:pPr algn="l" fontAlgn="t"/>
                      <a:r>
                        <a:rPr lang="en-US">
                          <a:effectLst/>
                        </a:rPr>
                        <a:t>0.5</a:t>
                      </a:r>
                    </a:p>
                  </a:txBody>
                  <a:tcPr/>
                </a:tc>
                <a:extLst>
                  <a:ext uri="{0D108BD9-81ED-4DB2-BD59-A6C34878D82A}">
                    <a16:rowId xmlns:a16="http://schemas.microsoft.com/office/drawing/2014/main" val="1450653472"/>
                  </a:ext>
                </a:extLst>
              </a:tr>
              <a:tr h="509204">
                <a:tc>
                  <a:txBody>
                    <a:bodyPr/>
                    <a:lstStyle/>
                    <a:p>
                      <a:pPr algn="l" fontAlgn="t"/>
                      <a:r>
                        <a:rPr lang="en-US">
                          <a:effectLst/>
                        </a:rPr>
                        <a:t>EM2/A2</a:t>
                      </a:r>
                    </a:p>
                  </a:txBody>
                  <a:tcPr/>
                </a:tc>
                <a:tc>
                  <a:txBody>
                    <a:bodyPr/>
                    <a:lstStyle/>
                    <a:p>
                      <a:pPr algn="l" fontAlgn="t"/>
                      <a:r>
                        <a:rPr lang="en-US">
                          <a:effectLst/>
                        </a:rPr>
                        <a:t>2</a:t>
                      </a:r>
                    </a:p>
                  </a:txBody>
                  <a:tcPr/>
                </a:tc>
                <a:tc>
                  <a:txBody>
                    <a:bodyPr/>
                    <a:lstStyle/>
                    <a:p>
                      <a:pPr algn="l" fontAlgn="t"/>
                      <a:r>
                        <a:rPr lang="en-US">
                          <a:effectLst/>
                        </a:rPr>
                        <a:t>1</a:t>
                      </a:r>
                    </a:p>
                  </a:txBody>
                  <a:tcPr/>
                </a:tc>
                <a:tc>
                  <a:txBody>
                    <a:bodyPr/>
                    <a:lstStyle/>
                    <a:p>
                      <a:pPr algn="l" fontAlgn="t"/>
                      <a:r>
                        <a:rPr lang="en-US">
                          <a:effectLst/>
                        </a:rPr>
                        <a:t>1</a:t>
                      </a:r>
                    </a:p>
                  </a:txBody>
                  <a:tcPr/>
                </a:tc>
                <a:extLst>
                  <a:ext uri="{0D108BD9-81ED-4DB2-BD59-A6C34878D82A}">
                    <a16:rowId xmlns:a16="http://schemas.microsoft.com/office/drawing/2014/main" val="1309192503"/>
                  </a:ext>
                </a:extLst>
              </a:tr>
              <a:tr h="509204">
                <a:tc>
                  <a:txBody>
                    <a:bodyPr/>
                    <a:lstStyle/>
                    <a:p>
                      <a:pPr algn="l" fontAlgn="t"/>
                      <a:r>
                        <a:rPr lang="en-US" dirty="0">
                          <a:effectLst/>
                        </a:rPr>
                        <a:t>EM3/A3</a:t>
                      </a:r>
                    </a:p>
                  </a:txBody>
                  <a:tcPr/>
                </a:tc>
                <a:tc>
                  <a:txBody>
                    <a:bodyPr/>
                    <a:lstStyle/>
                    <a:p>
                      <a:pPr algn="l" fontAlgn="t"/>
                      <a:r>
                        <a:rPr lang="en-US">
                          <a:effectLst/>
                        </a:rPr>
                        <a:t>4</a:t>
                      </a:r>
                    </a:p>
                  </a:txBody>
                  <a:tcPr/>
                </a:tc>
                <a:tc>
                  <a:txBody>
                    <a:bodyPr/>
                    <a:lstStyle/>
                    <a:p>
                      <a:pPr algn="l" fontAlgn="t"/>
                      <a:r>
                        <a:rPr lang="en-US">
                          <a:effectLst/>
                        </a:rPr>
                        <a:t>2</a:t>
                      </a:r>
                    </a:p>
                  </a:txBody>
                  <a:tcPr/>
                </a:tc>
                <a:tc>
                  <a:txBody>
                    <a:bodyPr/>
                    <a:lstStyle/>
                    <a:p>
                      <a:pPr algn="l" fontAlgn="t"/>
                      <a:r>
                        <a:rPr lang="en-US">
                          <a:effectLst/>
                        </a:rPr>
                        <a:t>2</a:t>
                      </a:r>
                    </a:p>
                  </a:txBody>
                  <a:tcPr/>
                </a:tc>
                <a:extLst>
                  <a:ext uri="{0D108BD9-81ED-4DB2-BD59-A6C34878D82A}">
                    <a16:rowId xmlns:a16="http://schemas.microsoft.com/office/drawing/2014/main" val="3336762903"/>
                  </a:ext>
                </a:extLst>
              </a:tr>
              <a:tr h="509204">
                <a:tc>
                  <a:txBody>
                    <a:bodyPr/>
                    <a:lstStyle/>
                    <a:p>
                      <a:pPr algn="l" fontAlgn="t"/>
                      <a:r>
                        <a:rPr lang="en-US">
                          <a:effectLst/>
                        </a:rPr>
                        <a:t>P1/A4</a:t>
                      </a:r>
                    </a:p>
                  </a:txBody>
                  <a:tcPr/>
                </a:tc>
                <a:tc>
                  <a:txBody>
                    <a:bodyPr/>
                    <a:lstStyle/>
                    <a:p>
                      <a:pPr algn="l" fontAlgn="t"/>
                      <a:r>
                        <a:rPr lang="en-US">
                          <a:effectLst/>
                        </a:rPr>
                        <a:t>8</a:t>
                      </a:r>
                    </a:p>
                  </a:txBody>
                  <a:tcPr/>
                </a:tc>
                <a:tc>
                  <a:txBody>
                    <a:bodyPr/>
                    <a:lstStyle/>
                    <a:p>
                      <a:pPr algn="l" fontAlgn="t"/>
                      <a:r>
                        <a:rPr lang="en-US">
                          <a:effectLst/>
                        </a:rPr>
                        <a:t>4</a:t>
                      </a:r>
                    </a:p>
                  </a:txBody>
                  <a:tcPr/>
                </a:tc>
                <a:tc>
                  <a:txBody>
                    <a:bodyPr/>
                    <a:lstStyle/>
                    <a:p>
                      <a:pPr algn="l" fontAlgn="t"/>
                      <a:r>
                        <a:rPr lang="en-US">
                          <a:effectLst/>
                        </a:rPr>
                        <a:t>4</a:t>
                      </a:r>
                    </a:p>
                  </a:txBody>
                  <a:tcPr/>
                </a:tc>
                <a:extLst>
                  <a:ext uri="{0D108BD9-81ED-4DB2-BD59-A6C34878D82A}">
                    <a16:rowId xmlns:a16="http://schemas.microsoft.com/office/drawing/2014/main" val="2340407472"/>
                  </a:ext>
                </a:extLst>
              </a:tr>
              <a:tr h="509204">
                <a:tc>
                  <a:txBody>
                    <a:bodyPr/>
                    <a:lstStyle/>
                    <a:p>
                      <a:pPr algn="l" fontAlgn="t"/>
                      <a:r>
                        <a:rPr lang="en-US">
                          <a:effectLst/>
                        </a:rPr>
                        <a:t>P2/A5</a:t>
                      </a:r>
                    </a:p>
                  </a:txBody>
                  <a:tcPr/>
                </a:tc>
                <a:tc>
                  <a:txBody>
                    <a:bodyPr/>
                    <a:lstStyle/>
                    <a:p>
                      <a:pPr algn="l" fontAlgn="t"/>
                      <a:r>
                        <a:rPr lang="en-US">
                          <a:effectLst/>
                        </a:rPr>
                        <a:t>16</a:t>
                      </a:r>
                    </a:p>
                  </a:txBody>
                  <a:tcPr/>
                </a:tc>
                <a:tc>
                  <a:txBody>
                    <a:bodyPr/>
                    <a:lstStyle/>
                    <a:p>
                      <a:pPr algn="l" fontAlgn="t"/>
                      <a:r>
                        <a:rPr lang="en-US">
                          <a:effectLst/>
                        </a:rPr>
                        <a:t>8</a:t>
                      </a:r>
                    </a:p>
                  </a:txBody>
                  <a:tcPr/>
                </a:tc>
                <a:tc>
                  <a:txBody>
                    <a:bodyPr/>
                    <a:lstStyle/>
                    <a:p>
                      <a:pPr algn="l" fontAlgn="t"/>
                      <a:r>
                        <a:rPr lang="en-US">
                          <a:effectLst/>
                        </a:rPr>
                        <a:t>8</a:t>
                      </a:r>
                    </a:p>
                  </a:txBody>
                  <a:tcPr/>
                </a:tc>
                <a:extLst>
                  <a:ext uri="{0D108BD9-81ED-4DB2-BD59-A6C34878D82A}">
                    <a16:rowId xmlns:a16="http://schemas.microsoft.com/office/drawing/2014/main" val="2895936684"/>
                  </a:ext>
                </a:extLst>
              </a:tr>
              <a:tr h="509204">
                <a:tc>
                  <a:txBody>
                    <a:bodyPr/>
                    <a:lstStyle/>
                    <a:p>
                      <a:pPr algn="l" fontAlgn="t"/>
                      <a:r>
                        <a:rPr lang="en-US">
                          <a:effectLst/>
                        </a:rPr>
                        <a:t>P3/A6</a:t>
                      </a:r>
                    </a:p>
                  </a:txBody>
                  <a:tcPr/>
                </a:tc>
                <a:tc>
                  <a:txBody>
                    <a:bodyPr/>
                    <a:lstStyle/>
                    <a:p>
                      <a:pPr algn="l" fontAlgn="t"/>
                      <a:r>
                        <a:rPr lang="en-US">
                          <a:effectLst/>
                        </a:rPr>
                        <a:t>32</a:t>
                      </a:r>
                    </a:p>
                  </a:txBody>
                  <a:tcPr/>
                </a:tc>
                <a:tc>
                  <a:txBody>
                    <a:bodyPr/>
                    <a:lstStyle/>
                    <a:p>
                      <a:pPr algn="l" fontAlgn="t"/>
                      <a:r>
                        <a:rPr lang="en-US">
                          <a:effectLst/>
                        </a:rPr>
                        <a:t>16</a:t>
                      </a:r>
                    </a:p>
                  </a:txBody>
                  <a:tcPr/>
                </a:tc>
                <a:tc>
                  <a:txBody>
                    <a:bodyPr/>
                    <a:lstStyle/>
                    <a:p>
                      <a:pPr algn="l" fontAlgn="t"/>
                      <a:r>
                        <a:rPr lang="en-US" dirty="0">
                          <a:effectLst/>
                        </a:rPr>
                        <a:t>16</a:t>
                      </a:r>
                    </a:p>
                  </a:txBody>
                  <a:tcPr/>
                </a:tc>
                <a:extLst>
                  <a:ext uri="{0D108BD9-81ED-4DB2-BD59-A6C34878D82A}">
                    <a16:rowId xmlns:a16="http://schemas.microsoft.com/office/drawing/2014/main" val="276683376"/>
                  </a:ext>
                </a:extLst>
              </a:tr>
              <a:tr h="509204">
                <a:tc>
                  <a:txBody>
                    <a:bodyPr/>
                    <a:lstStyle/>
                    <a:p>
                      <a:pPr algn="l" fontAlgn="t"/>
                      <a:r>
                        <a:rPr lang="en-US" sz="1800" b="0" i="0" kern="1200" dirty="0">
                          <a:solidFill>
                            <a:schemeClr val="tx1"/>
                          </a:solidFill>
                          <a:effectLst/>
                          <a:latin typeface="+mn-lt"/>
                          <a:ea typeface="+mn-ea"/>
                          <a:cs typeface="+mn-cs"/>
                        </a:rPr>
                        <a:t>P4/A7</a:t>
                      </a:r>
                      <a:r>
                        <a:rPr lang="en-US" sz="1800" b="0" i="0" kern="1200" baseline="30000" dirty="0">
                          <a:solidFill>
                            <a:schemeClr val="tx1"/>
                          </a:solidFill>
                          <a:effectLst/>
                          <a:latin typeface="+mn-lt"/>
                          <a:ea typeface="+mn-ea"/>
                          <a:cs typeface="+mn-cs"/>
                        </a:rPr>
                        <a:t>3</a:t>
                      </a:r>
                      <a:endParaRPr lang="en-US" dirty="0">
                        <a:effectLst/>
                      </a:endParaRPr>
                    </a:p>
                  </a:txBody>
                  <a:tcPr/>
                </a:tc>
                <a:tc>
                  <a:txBody>
                    <a:bodyPr/>
                    <a:lstStyle/>
                    <a:p>
                      <a:pPr algn="l" fontAlgn="t"/>
                      <a:r>
                        <a:rPr lang="en-US" dirty="0">
                          <a:effectLst/>
                        </a:rPr>
                        <a:t>64</a:t>
                      </a:r>
                    </a:p>
                  </a:txBody>
                  <a:tcPr/>
                </a:tc>
                <a:tc>
                  <a:txBody>
                    <a:bodyPr/>
                    <a:lstStyle/>
                    <a:p>
                      <a:pPr algn="l" fontAlgn="t"/>
                      <a:r>
                        <a:rPr lang="en-US" dirty="0">
                          <a:effectLst/>
                        </a:rPr>
                        <a:t>32</a:t>
                      </a:r>
                    </a:p>
                  </a:txBody>
                  <a:tcPr/>
                </a:tc>
                <a:tc>
                  <a:txBody>
                    <a:bodyPr/>
                    <a:lstStyle/>
                    <a:p>
                      <a:pPr algn="l" fontAlgn="t"/>
                      <a:r>
                        <a:rPr lang="en-US" dirty="0">
                          <a:effectLst/>
                        </a:rPr>
                        <a:t>48</a:t>
                      </a:r>
                    </a:p>
                  </a:txBody>
                  <a:tcPr/>
                </a:tc>
                <a:extLst>
                  <a:ext uri="{0D108BD9-81ED-4DB2-BD59-A6C34878D82A}">
                    <a16:rowId xmlns:a16="http://schemas.microsoft.com/office/drawing/2014/main" val="1135427542"/>
                  </a:ext>
                </a:extLst>
              </a:tr>
              <a:tr h="509204">
                <a:tc>
                  <a:txBody>
                    <a:bodyPr/>
                    <a:lstStyle/>
                    <a:p>
                      <a:pPr algn="l" fontAlgn="t"/>
                      <a:r>
                        <a:rPr lang="en-US" sz="1800" b="0" i="0" kern="1200" dirty="0">
                          <a:solidFill>
                            <a:schemeClr val="tx1"/>
                          </a:solidFill>
                          <a:effectLst/>
                          <a:latin typeface="+mn-lt"/>
                          <a:ea typeface="+mn-ea"/>
                          <a:cs typeface="+mn-cs"/>
                        </a:rPr>
                        <a:t>P5/A8</a:t>
                      </a:r>
                      <a:r>
                        <a:rPr lang="en-US" sz="1800" b="0" i="0" kern="1200" baseline="30000" dirty="0">
                          <a:solidFill>
                            <a:schemeClr val="tx1"/>
                          </a:solidFill>
                          <a:effectLst/>
                          <a:latin typeface="+mn-lt"/>
                          <a:ea typeface="+mn-ea"/>
                          <a:cs typeface="+mn-cs"/>
                        </a:rPr>
                        <a:t>3</a:t>
                      </a:r>
                      <a:endParaRPr lang="en-US" dirty="0">
                        <a:effectLst/>
                      </a:endParaRPr>
                    </a:p>
                  </a:txBody>
                  <a:tcPr/>
                </a:tc>
                <a:tc>
                  <a:txBody>
                    <a:bodyPr/>
                    <a:lstStyle/>
                    <a:p>
                      <a:pPr algn="l" fontAlgn="t"/>
                      <a:r>
                        <a:rPr lang="en-US" dirty="0">
                          <a:effectLst/>
                        </a:rPr>
                        <a:t>128</a:t>
                      </a:r>
                    </a:p>
                  </a:txBody>
                  <a:tcPr/>
                </a:tc>
                <a:tc>
                  <a:txBody>
                    <a:bodyPr/>
                    <a:lstStyle/>
                    <a:p>
                      <a:pPr algn="l" fontAlgn="t"/>
                      <a:r>
                        <a:rPr lang="en-US" dirty="0">
                          <a:effectLst/>
                        </a:rPr>
                        <a:t>64</a:t>
                      </a:r>
                    </a:p>
                  </a:txBody>
                  <a:tcPr/>
                </a:tc>
                <a:tc>
                  <a:txBody>
                    <a:bodyPr/>
                    <a:lstStyle/>
                    <a:p>
                      <a:pPr algn="l" fontAlgn="t"/>
                      <a:r>
                        <a:rPr lang="en-US" dirty="0">
                          <a:effectLst/>
                        </a:rPr>
                        <a:t>96</a:t>
                      </a:r>
                    </a:p>
                  </a:txBody>
                  <a:tcPr/>
                </a:tc>
                <a:extLst>
                  <a:ext uri="{0D108BD9-81ED-4DB2-BD59-A6C34878D82A}">
                    <a16:rowId xmlns:a16="http://schemas.microsoft.com/office/drawing/2014/main" val="3871426767"/>
                  </a:ext>
                </a:extLst>
              </a:tr>
            </a:tbl>
          </a:graphicData>
        </a:graphic>
      </p:graphicFrame>
      <p:sp>
        <p:nvSpPr>
          <p:cNvPr id="8" name="Footer Placeholder 8">
            <a:extLst>
              <a:ext uri="{FF2B5EF4-FFF2-40B4-BE49-F238E27FC236}">
                <a16:creationId xmlns:a16="http://schemas.microsoft.com/office/drawing/2014/main" id="{29778EC7-929F-4547-B19C-7113A96EAB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25967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500"/>
                                  </p:stCondLst>
                                  <p:childTnLst>
                                    <p:animMotion origin="layout" path="M 0 2.96296E-6 L 0 0.0669 " pathEditMode="relative" rAng="0" ptsTypes="AA">
                                      <p:cBhvr>
                                        <p:cTn id="9" dur="750" spd="-100000" fill="hold"/>
                                        <p:tgtEl>
                                          <p:spTgt spid="6"/>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What if my Capacity is Heavily Used?</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5CBA700F-EA22-47D6-931A-A26F3355EF5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245541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323386" y="214214"/>
            <a:ext cx="11235600"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Factors to consider for Performance &amp; Capacity Management</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8" name="Text Placeholder 5">
            <a:extLst>
              <a:ext uri="{FF2B5EF4-FFF2-40B4-BE49-F238E27FC236}">
                <a16:creationId xmlns:a16="http://schemas.microsoft.com/office/drawing/2014/main" id="{87DDB6E9-AD71-4176-A685-774810B8E682}"/>
              </a:ext>
            </a:extLst>
          </p:cNvPr>
          <p:cNvSpPr txBox="1">
            <a:spLocks/>
          </p:cNvSpPr>
          <p:nvPr/>
        </p:nvSpPr>
        <p:spPr>
          <a:xfrm>
            <a:off x="192710" y="2095890"/>
            <a:ext cx="11018838" cy="3532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Dataset size and data characteristics</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How many different datasets will be used in parallel</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How many refreshes in parallel</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How frequent are the refreshes</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How many visuals are on a page</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How often are users interacting with visuals</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How efficient are the measures in the dataset</a:t>
            </a:r>
          </a:p>
        </p:txBody>
      </p:sp>
      <p:sp>
        <p:nvSpPr>
          <p:cNvPr id="6" name="Footer Placeholder 8">
            <a:extLst>
              <a:ext uri="{FF2B5EF4-FFF2-40B4-BE49-F238E27FC236}">
                <a16:creationId xmlns:a16="http://schemas.microsoft.com/office/drawing/2014/main" id="{6DFB0095-F901-43F7-B2C6-1094F926FEB9}"/>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414339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Testing Premium Capacity</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1F091454-E075-4B7C-A904-5AA58E752F02}"/>
              </a:ext>
            </a:extLst>
          </p:cNvPr>
          <p:cNvSpPr txBox="1">
            <a:spLocks/>
          </p:cNvSpPr>
          <p:nvPr/>
        </p:nvSpPr>
        <p:spPr>
          <a:xfrm>
            <a:off x="209367" y="2075662"/>
            <a:ext cx="11018838" cy="19827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Controlled workload tests</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Test should be repeatable (run several times)</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Find a realistic scenario (include think time)</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Consider scaling out</a:t>
            </a:r>
          </a:p>
        </p:txBody>
      </p:sp>
      <p:sp>
        <p:nvSpPr>
          <p:cNvPr id="8" name="TextBox 7">
            <a:extLst>
              <a:ext uri="{FF2B5EF4-FFF2-40B4-BE49-F238E27FC236}">
                <a16:creationId xmlns:a16="http://schemas.microsoft.com/office/drawing/2014/main" id="{CAD6D4C6-F6AE-4526-9F34-2DEFE15C9BB4}"/>
              </a:ext>
            </a:extLst>
          </p:cNvPr>
          <p:cNvSpPr txBox="1"/>
          <p:nvPr/>
        </p:nvSpPr>
        <p:spPr>
          <a:xfrm>
            <a:off x="320880" y="4910615"/>
            <a:ext cx="11305787" cy="369332"/>
          </a:xfrm>
          <a:prstGeom prst="rect">
            <a:avLst/>
          </a:prstGeom>
          <a:noFill/>
        </p:spPr>
        <p:txBody>
          <a:bodyPr wrap="none" lIns="0" tIns="0" rIns="0" bIns="0" rtlCol="0">
            <a:spAutoFit/>
          </a:bodyPr>
          <a:lstStyle/>
          <a:p>
            <a:pPr lvl="0" defTabSz="914367">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Load Testing Webinar: </a:t>
            </a:r>
            <a:r>
              <a:rPr lang="en-US" sz="2000" dirty="0">
                <a:hlinkClick r:id="rId3"/>
              </a:rPr>
              <a:t>https://www.youtube.com/watch?time_continue=1860&amp;v=C6vk6wk9dcw</a:t>
            </a:r>
            <a:endParaRPr kumimoji="0" lang="en-US" altLang="en-US" sz="2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88C711B1-7B9A-465C-85D3-0A60593EE62E}"/>
              </a:ext>
            </a:extLst>
          </p:cNvPr>
          <p:cNvSpPr txBox="1"/>
          <p:nvPr/>
        </p:nvSpPr>
        <p:spPr>
          <a:xfrm>
            <a:off x="320880" y="5509271"/>
            <a:ext cx="6620402"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Load Testing Webinar: </a:t>
            </a:r>
            <a:r>
              <a:rPr kumimoji="0" lang="en-US" altLang="en-US" sz="2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hlinkClick r:id="rId4"/>
              </a:rPr>
              <a:t>https://youtu.be/UFbCh5TaR4w</a:t>
            </a:r>
            <a:endParaRPr kumimoji="0" lang="en-US" altLang="en-US" sz="2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B5E30CD0-167A-4795-87A2-080AD6EC8BDC}"/>
              </a:ext>
            </a:extLst>
          </p:cNvPr>
          <p:cNvSpPr txBox="1"/>
          <p:nvPr/>
        </p:nvSpPr>
        <p:spPr>
          <a:xfrm>
            <a:off x="320880" y="6103469"/>
            <a:ext cx="9880462"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Sample Power BI Web Test Recorder: </a:t>
            </a:r>
            <a:r>
              <a:rPr kumimoji="0" lang="en-US" sz="2000" b="0" i="0" u="none" strike="noStrike" kern="1200" cap="none" spc="0" normalizeH="0" baseline="0" noProof="0" dirty="0">
                <a:ln>
                  <a:noFill/>
                </a:ln>
                <a:solidFill>
                  <a:srgbClr val="1A1A1A"/>
                </a:solidFill>
                <a:effectLst/>
                <a:uLnTx/>
                <a:uFillTx/>
                <a:latin typeface="Segoe UI"/>
                <a:ea typeface="+mn-ea"/>
                <a:cs typeface="+mn-cs"/>
                <a:hlinkClick r:id="rId5"/>
              </a:rPr>
              <a:t>https://testandattack.com/powerbisample/</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 name="Footer Placeholder 8">
            <a:extLst>
              <a:ext uri="{FF2B5EF4-FFF2-40B4-BE49-F238E27FC236}">
                <a16:creationId xmlns:a16="http://schemas.microsoft.com/office/drawing/2014/main" id="{EB9C69E6-7074-4878-BE4D-ADE146F7030B}"/>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67614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Supporting Multi-Geo</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1DA65980-6ED2-48B5-B6DD-9CC7055A8448}"/>
              </a:ext>
            </a:extLst>
          </p:cNvPr>
          <p:cNvSpPr txBox="1">
            <a:spLocks/>
          </p:cNvSpPr>
          <p:nvPr/>
        </p:nvSpPr>
        <p:spPr>
          <a:xfrm>
            <a:off x="130362" y="1971404"/>
            <a:ext cx="6731000" cy="508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Helps multinational customers address regional, industry-specific, or organizational data residency requirements</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Define the region for the capacity node</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Set workspaces to the desired capacity</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Content in that node will reside in that region</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Multiple region content will need to be manually duplicated between workspaces</a:t>
            </a:r>
          </a:p>
        </p:txBody>
      </p:sp>
      <p:pic>
        <p:nvPicPr>
          <p:cNvPr id="8" name="Picture 7" descr="Capacity size pop up screen availiable V-Core and Region selection">
            <a:extLst>
              <a:ext uri="{FF2B5EF4-FFF2-40B4-BE49-F238E27FC236}">
                <a16:creationId xmlns:a16="http://schemas.microsoft.com/office/drawing/2014/main" id="{BBE6357F-BC6B-4B04-BA50-4359DC09DCB3}"/>
              </a:ext>
            </a:extLst>
          </p:cNvPr>
          <p:cNvPicPr>
            <a:picLocks noChangeAspect="1"/>
          </p:cNvPicPr>
          <p:nvPr/>
        </p:nvPicPr>
        <p:blipFill>
          <a:blip r:embed="rId3"/>
          <a:stretch>
            <a:fillRect/>
          </a:stretch>
        </p:blipFill>
        <p:spPr>
          <a:xfrm>
            <a:off x="6893900" y="1880310"/>
            <a:ext cx="3306857" cy="2699588"/>
          </a:xfrm>
          <a:prstGeom prst="rect">
            <a:avLst/>
          </a:prstGeom>
        </p:spPr>
      </p:pic>
      <p:pic>
        <p:nvPicPr>
          <p:cNvPr id="9" name="Picture 8" descr="Advanced screen pop up premium capacity tagged as on and region is selected">
            <a:extLst>
              <a:ext uri="{FF2B5EF4-FFF2-40B4-BE49-F238E27FC236}">
                <a16:creationId xmlns:a16="http://schemas.microsoft.com/office/drawing/2014/main" id="{9E39EC6B-B53E-49B1-B354-7DBFC065D64F}"/>
              </a:ext>
            </a:extLst>
          </p:cNvPr>
          <p:cNvPicPr>
            <a:picLocks noChangeAspect="1"/>
          </p:cNvPicPr>
          <p:nvPr/>
        </p:nvPicPr>
        <p:blipFill>
          <a:blip r:embed="rId4"/>
          <a:stretch>
            <a:fillRect/>
          </a:stretch>
        </p:blipFill>
        <p:spPr>
          <a:xfrm>
            <a:off x="8413582" y="4212677"/>
            <a:ext cx="3574351" cy="2424343"/>
          </a:xfrm>
          <a:prstGeom prst="rect">
            <a:avLst/>
          </a:prstGeom>
        </p:spPr>
      </p:pic>
      <p:sp>
        <p:nvSpPr>
          <p:cNvPr id="11" name="Footer Placeholder 8">
            <a:extLst>
              <a:ext uri="{FF2B5EF4-FFF2-40B4-BE49-F238E27FC236}">
                <a16:creationId xmlns:a16="http://schemas.microsoft.com/office/drawing/2014/main" id="{AE8AA152-F124-4EF0-921C-9DF3C204A28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77005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Bring Your Own Key</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0B7E9447-BF11-42B9-B45B-5321B01AFD35}"/>
              </a:ext>
            </a:extLst>
          </p:cNvPr>
          <p:cNvSpPr txBox="1">
            <a:spLocks/>
          </p:cNvSpPr>
          <p:nvPr/>
        </p:nvSpPr>
        <p:spPr>
          <a:xfrm>
            <a:off x="80962" y="2036744"/>
            <a:ext cx="6015038" cy="4873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Power BI encrypts data at rest for all customers. With BYOK, organizations requiring additional controls over how their data is encrypted can exercise that control by configuring Power BI to use their own keys, stored in Azure Key Vaults, for data-at-rest encryption instead of Microsoft managed keys</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BYOK encryption applies to Power BI Premium capacities only, and organizations can choose to associate different capacities with different keys and\or different key vaults</a:t>
            </a:r>
          </a:p>
        </p:txBody>
      </p:sp>
      <p:pic>
        <p:nvPicPr>
          <p:cNvPr id="8" name="Picture 7" descr="Diagram of user owned Azure key Valut, arrow to a rectangle of Premium Capacity (p1 - 25 GB in memory processing) and locked 100TB storage for data models">
            <a:extLst>
              <a:ext uri="{FF2B5EF4-FFF2-40B4-BE49-F238E27FC236}">
                <a16:creationId xmlns:a16="http://schemas.microsoft.com/office/drawing/2014/main" id="{394EA6D8-F9A4-4FF3-8966-BB083E21FCFE}"/>
              </a:ext>
            </a:extLst>
          </p:cNvPr>
          <p:cNvPicPr>
            <a:picLocks noChangeAspect="1"/>
          </p:cNvPicPr>
          <p:nvPr/>
        </p:nvPicPr>
        <p:blipFill>
          <a:blip r:embed="rId3"/>
          <a:stretch>
            <a:fillRect/>
          </a:stretch>
        </p:blipFill>
        <p:spPr>
          <a:xfrm>
            <a:off x="6711455" y="2292416"/>
            <a:ext cx="4518902" cy="2580099"/>
          </a:xfrm>
          <a:prstGeom prst="rect">
            <a:avLst/>
          </a:prstGeom>
        </p:spPr>
      </p:pic>
      <p:sp>
        <p:nvSpPr>
          <p:cNvPr id="9" name="Footer Placeholder 8">
            <a:extLst>
              <a:ext uri="{FF2B5EF4-FFF2-40B4-BE49-F238E27FC236}">
                <a16:creationId xmlns:a16="http://schemas.microsoft.com/office/drawing/2014/main" id="{3044332D-F7C7-43AF-A850-69CB2711FBBB}"/>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26023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279812" y="413503"/>
            <a:ext cx="9681210"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Course Agenda</a:t>
            </a:r>
          </a:p>
        </p:txBody>
      </p:sp>
      <p:graphicFrame>
        <p:nvGraphicFramePr>
          <p:cNvPr id="6" name="Table 5">
            <a:extLst>
              <a:ext uri="{FF2B5EF4-FFF2-40B4-BE49-F238E27FC236}">
                <a16:creationId xmlns:a16="http://schemas.microsoft.com/office/drawing/2014/main" id="{ACBEA019-CBEF-484D-8732-3B635591277C}"/>
              </a:ext>
            </a:extLst>
          </p:cNvPr>
          <p:cNvGraphicFramePr>
            <a:graphicFrameLocks noGrp="1"/>
          </p:cNvGraphicFramePr>
          <p:nvPr>
            <p:extLst>
              <p:ext uri="{D42A27DB-BD31-4B8C-83A1-F6EECF244321}">
                <p14:modId xmlns:p14="http://schemas.microsoft.com/office/powerpoint/2010/main" val="3252971051"/>
              </p:ext>
            </p:extLst>
          </p:nvPr>
        </p:nvGraphicFramePr>
        <p:xfrm>
          <a:off x="150814" y="1379349"/>
          <a:ext cx="9394096" cy="5852160"/>
        </p:xfrm>
        <a:graphic>
          <a:graphicData uri="http://schemas.openxmlformats.org/drawingml/2006/table">
            <a:tbl>
              <a:tblPr firstRow="1">
                <a:tableStyleId>{2D5ABB26-0587-4C30-8999-92F81FD0307C}</a:tableStyleId>
              </a:tblPr>
              <a:tblGrid>
                <a:gridCol w="1805496">
                  <a:extLst>
                    <a:ext uri="{9D8B030D-6E8A-4147-A177-3AD203B41FA5}">
                      <a16:colId xmlns:a16="http://schemas.microsoft.com/office/drawing/2014/main" val="3079094763"/>
                    </a:ext>
                  </a:extLst>
                </a:gridCol>
                <a:gridCol w="4988296">
                  <a:extLst>
                    <a:ext uri="{9D8B030D-6E8A-4147-A177-3AD203B41FA5}">
                      <a16:colId xmlns:a16="http://schemas.microsoft.com/office/drawing/2014/main" val="3683571870"/>
                    </a:ext>
                  </a:extLst>
                </a:gridCol>
                <a:gridCol w="2600304">
                  <a:extLst>
                    <a:ext uri="{9D8B030D-6E8A-4147-A177-3AD203B41FA5}">
                      <a16:colId xmlns:a16="http://schemas.microsoft.com/office/drawing/2014/main" val="556327279"/>
                    </a:ext>
                  </a:extLst>
                </a:gridCol>
              </a:tblGrid>
              <a:tr h="314149">
                <a:tc>
                  <a:txBody>
                    <a:bodyPr/>
                    <a:lstStyle/>
                    <a:p>
                      <a:pPr algn="l"/>
                      <a:endParaRPr lang="en-US" sz="1600" dirty="0"/>
                    </a:p>
                  </a:txBody>
                  <a:tcPr anchor="ctr"/>
                </a:tc>
                <a:tc>
                  <a:txBody>
                    <a:bodyPr/>
                    <a:lstStyle/>
                    <a:p>
                      <a:pPr algn="l"/>
                      <a:r>
                        <a:rPr lang="en-US" sz="1600" dirty="0"/>
                        <a:t>Subject</a:t>
                      </a:r>
                    </a:p>
                  </a:txBody>
                  <a:tcPr anchor="ctr"/>
                </a:tc>
                <a:tc>
                  <a:txBody>
                    <a:bodyPr/>
                    <a:lstStyle/>
                    <a:p>
                      <a:pPr algn="l"/>
                      <a:r>
                        <a:rPr lang="en-US" sz="1600" dirty="0"/>
                        <a:t>Suggested time</a:t>
                      </a:r>
                    </a:p>
                  </a:txBody>
                  <a:tcPr anchor="ctr"/>
                </a:tc>
                <a:extLst>
                  <a:ext uri="{0D108BD9-81ED-4DB2-BD59-A6C34878D82A}">
                    <a16:rowId xmlns:a16="http://schemas.microsoft.com/office/drawing/2014/main" val="1715852650"/>
                  </a:ext>
                </a:extLst>
              </a:tr>
              <a:tr h="235613">
                <a:tc>
                  <a:txBody>
                    <a:bodyPr/>
                    <a:lstStyle/>
                    <a:p>
                      <a:pPr algn="l"/>
                      <a:r>
                        <a:rPr lang="en-US" sz="1600" dirty="0"/>
                        <a:t>Basic Modules</a:t>
                      </a:r>
                    </a:p>
                  </a:txBody>
                  <a:tcPr anchor="ctr"/>
                </a:tc>
                <a:tc>
                  <a:txBody>
                    <a:bodyPr/>
                    <a:lstStyle/>
                    <a:p>
                      <a:pPr algn="l"/>
                      <a:endParaRPr lang="en-US" sz="1600" dirty="0"/>
                    </a:p>
                  </a:txBody>
                  <a:tcPr anchor="ctr"/>
                </a:tc>
                <a:tc>
                  <a:txBody>
                    <a:bodyPr/>
                    <a:lstStyle/>
                    <a:p>
                      <a:pPr algn="l"/>
                      <a:endParaRPr lang="en-US" sz="1600" dirty="0"/>
                    </a:p>
                  </a:txBody>
                  <a:tcPr anchor="ctr"/>
                </a:tc>
                <a:extLst>
                  <a:ext uri="{0D108BD9-81ED-4DB2-BD59-A6C34878D82A}">
                    <a16:rowId xmlns:a16="http://schemas.microsoft.com/office/drawing/2014/main" val="1954015326"/>
                  </a:ext>
                </a:extLst>
              </a:tr>
              <a:tr h="0">
                <a:tc>
                  <a:txBody>
                    <a:bodyPr/>
                    <a:lstStyle/>
                    <a:p>
                      <a:pPr algn="l"/>
                      <a:endParaRPr lang="en-US" sz="1600" dirty="0"/>
                    </a:p>
                  </a:txBody>
                  <a:tcPr/>
                </a:tc>
                <a:tc>
                  <a:txBody>
                    <a:bodyPr/>
                    <a:lstStyle/>
                    <a:p>
                      <a:pPr algn="l"/>
                      <a:r>
                        <a:rPr kumimoji="0" lang="en-US" sz="1600" b="0" i="0" u="none" strike="noStrike" kern="0" cap="none" spc="0" normalizeH="0" baseline="0" noProof="0" dirty="0">
                          <a:ln>
                            <a:noFill/>
                          </a:ln>
                          <a:solidFill>
                            <a:schemeClr val="tx1">
                              <a:lumMod val="50000"/>
                            </a:schemeClr>
                          </a:solidFill>
                          <a:effectLst/>
                          <a:uLnTx/>
                          <a:uFillTx/>
                        </a:rPr>
                        <a:t>Introduction to Power BI</a:t>
                      </a:r>
                      <a:endParaRPr lang="en-US" sz="1600" dirty="0"/>
                    </a:p>
                  </a:txBody>
                  <a:tcPr/>
                </a:tc>
                <a:tc>
                  <a:txBody>
                    <a:bodyPr/>
                    <a:lstStyle/>
                    <a:p>
                      <a:pPr algn="l"/>
                      <a:r>
                        <a:rPr lang="en-US" sz="1600" dirty="0"/>
                        <a:t>15 minutes</a:t>
                      </a:r>
                    </a:p>
                  </a:txBody>
                  <a:tcPr/>
                </a:tc>
                <a:extLst>
                  <a:ext uri="{0D108BD9-81ED-4DB2-BD59-A6C34878D82A}">
                    <a16:rowId xmlns:a16="http://schemas.microsoft.com/office/drawing/2014/main" val="2260007192"/>
                  </a:ext>
                </a:extLst>
              </a:tr>
              <a:tr h="0">
                <a:tc>
                  <a:txBody>
                    <a:bodyPr/>
                    <a:lstStyle/>
                    <a:p>
                      <a:pPr algn="l"/>
                      <a:endParaRPr lang="en-US" sz="1600" dirty="0"/>
                    </a:p>
                  </a:txBody>
                  <a:tcPr/>
                </a:tc>
                <a:tc>
                  <a:txBody>
                    <a:bodyPr/>
                    <a:lstStyle/>
                    <a:p>
                      <a:pPr algn="l"/>
                      <a:r>
                        <a:rPr lang="en-US" sz="1600" dirty="0"/>
                        <a:t>Understanding the Power BI Administrator Roles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15 minutes</a:t>
                      </a:r>
                    </a:p>
                    <a:p>
                      <a:pPr algn="l"/>
                      <a:endParaRPr lang="en-US" sz="1600" dirty="0"/>
                    </a:p>
                  </a:txBody>
                  <a:tcPr/>
                </a:tc>
                <a:extLst>
                  <a:ext uri="{0D108BD9-81ED-4DB2-BD59-A6C34878D82A}">
                    <a16:rowId xmlns:a16="http://schemas.microsoft.com/office/drawing/2014/main" val="1434663635"/>
                  </a:ext>
                </a:extLst>
              </a:tr>
              <a:tr h="262001">
                <a:tc>
                  <a:txBody>
                    <a:bodyPr/>
                    <a:lstStyle/>
                    <a:p>
                      <a:pPr algn="l"/>
                      <a:endParaRPr lang="en-US" sz="1600"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Providing Governance in a Power BI Environment</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15 minutes</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1443705738"/>
                  </a:ext>
                </a:extLst>
              </a:tr>
              <a:tr h="291448">
                <a:tc>
                  <a:txBody>
                    <a:bodyPr/>
                    <a:lstStyle/>
                    <a:p>
                      <a:pPr algn="l"/>
                      <a:endParaRPr lang="en-US" sz="16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Establishing a Power BI Environment</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30 minutes</a:t>
                      </a:r>
                    </a:p>
                  </a:txBody>
                  <a:tcPr anchor="ctr"/>
                </a:tc>
                <a:extLst>
                  <a:ext uri="{0D108BD9-81ED-4DB2-BD59-A6C34878D82A}">
                    <a16:rowId xmlns:a16="http://schemas.microsoft.com/office/drawing/2014/main" val="239524687"/>
                  </a:ext>
                </a:extLst>
              </a:tr>
              <a:tr h="291448">
                <a:tc>
                  <a:txBody>
                    <a:bodyPr/>
                    <a:lstStyle/>
                    <a:p>
                      <a:pPr algn="l"/>
                      <a:endParaRPr lang="en-US" sz="1600" dirty="0"/>
                    </a:p>
                  </a:txBody>
                  <a:tcPr anchor="ctr"/>
                </a:tc>
                <a:tc>
                  <a:txBody>
                    <a:bodyPr/>
                    <a:lstStyle/>
                    <a:p>
                      <a:pPr algn="l"/>
                      <a:r>
                        <a:rPr lang="en-US" sz="1600" dirty="0"/>
                        <a:t>Facilitating Collaboration and Sharing</a:t>
                      </a:r>
                    </a:p>
                  </a:txBody>
                  <a:tcPr anchor="ctr"/>
                </a:tc>
                <a:tc>
                  <a:txBody>
                    <a:bodyPr/>
                    <a:lstStyle/>
                    <a:p>
                      <a:pPr marL="0" indent="0" algn="l">
                        <a:buNone/>
                      </a:pPr>
                      <a:r>
                        <a:rPr lang="en-US" sz="1600" dirty="0"/>
                        <a:t>30 minutes</a:t>
                      </a:r>
                    </a:p>
                  </a:txBody>
                  <a:tcPr anchor="ctr"/>
                </a:tc>
                <a:extLst>
                  <a:ext uri="{0D108BD9-81ED-4DB2-BD59-A6C34878D82A}">
                    <a16:rowId xmlns:a16="http://schemas.microsoft.com/office/drawing/2014/main" val="262409654"/>
                  </a:ext>
                </a:extLst>
              </a:tr>
              <a:tr h="291448">
                <a:tc>
                  <a:txBody>
                    <a:bodyPr/>
                    <a:lstStyle/>
                    <a:p>
                      <a:pPr algn="l"/>
                      <a:endParaRPr lang="en-US" sz="16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Usage Monitoring and Auditing</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30 minutes</a:t>
                      </a:r>
                    </a:p>
                  </a:txBody>
                  <a:tcPr anchor="ctr"/>
                </a:tc>
                <a:extLst>
                  <a:ext uri="{0D108BD9-81ED-4DB2-BD59-A6C34878D82A}">
                    <a16:rowId xmlns:a16="http://schemas.microsoft.com/office/drawing/2014/main" val="438237995"/>
                  </a:ext>
                </a:extLst>
              </a:tr>
              <a:tr h="291448">
                <a:tc>
                  <a:txBody>
                    <a:bodyPr/>
                    <a:lstStyle/>
                    <a:p>
                      <a:pPr algn="l"/>
                      <a:endParaRPr lang="en-US" sz="16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Lunch Break</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1 hour</a:t>
                      </a:r>
                    </a:p>
                  </a:txBody>
                  <a:tcPr anchor="ctr"/>
                </a:tc>
                <a:extLst>
                  <a:ext uri="{0D108BD9-81ED-4DB2-BD59-A6C34878D82A}">
                    <a16:rowId xmlns:a16="http://schemas.microsoft.com/office/drawing/2014/main" val="1294513414"/>
                  </a:ext>
                </a:extLst>
              </a:tr>
              <a:tr h="291448">
                <a:tc>
                  <a:txBody>
                    <a:bodyPr/>
                    <a:lstStyle/>
                    <a:p>
                      <a:pPr algn="l"/>
                      <a:r>
                        <a:rPr lang="en-US" sz="1600" dirty="0"/>
                        <a:t>Advanced Modules</a:t>
                      </a:r>
                    </a:p>
                  </a:txBody>
                  <a:tcPr anchor="ctr"/>
                </a:tc>
                <a:tc>
                  <a:txBody>
                    <a:bodyPr/>
                    <a:lstStyle/>
                    <a:p>
                      <a:pPr algn="l"/>
                      <a:endParaRPr lang="en-US" sz="1600" dirty="0"/>
                    </a:p>
                  </a:txBody>
                  <a:tcPr anchor="ctr"/>
                </a:tc>
                <a:tc>
                  <a:txBody>
                    <a:bodyPr/>
                    <a:lstStyle/>
                    <a:p>
                      <a:pPr algn="l"/>
                      <a:endParaRPr lang="en-US" sz="1600" dirty="0"/>
                    </a:p>
                  </a:txBody>
                  <a:tcPr anchor="ctr"/>
                </a:tc>
                <a:extLst>
                  <a:ext uri="{0D108BD9-81ED-4DB2-BD59-A6C34878D82A}">
                    <a16:rowId xmlns:a16="http://schemas.microsoft.com/office/drawing/2014/main" val="14154873"/>
                  </a:ext>
                </a:extLst>
              </a:tr>
              <a:tr h="291448">
                <a:tc>
                  <a:txBody>
                    <a:bodyPr/>
                    <a:lstStyle/>
                    <a:p>
                      <a:pPr algn="l"/>
                      <a:endParaRPr lang="en-US" sz="1600" dirty="0"/>
                    </a:p>
                  </a:txBody>
                  <a:tcPr anchor="ctr"/>
                </a:tc>
                <a:tc>
                  <a:txBody>
                    <a:bodyPr/>
                    <a:lstStyle/>
                    <a:p>
                      <a:pPr algn="l"/>
                      <a:r>
                        <a:rPr lang="en-US" sz="1600" dirty="0"/>
                        <a:t>Provisioning Premium Capacity</a:t>
                      </a:r>
                    </a:p>
                  </a:txBody>
                  <a:tcPr anchor="ctr"/>
                </a:tc>
                <a:tc>
                  <a:txBody>
                    <a:bodyPr/>
                    <a:lstStyle/>
                    <a:p>
                      <a:pPr algn="l"/>
                      <a:r>
                        <a:rPr lang="en-US" sz="1600" dirty="0"/>
                        <a:t>45 minutes</a:t>
                      </a:r>
                    </a:p>
                  </a:txBody>
                  <a:tcPr anchor="ctr"/>
                </a:tc>
                <a:extLst>
                  <a:ext uri="{0D108BD9-81ED-4DB2-BD59-A6C34878D82A}">
                    <a16:rowId xmlns:a16="http://schemas.microsoft.com/office/drawing/2014/main" val="2512614945"/>
                  </a:ext>
                </a:extLst>
              </a:tr>
              <a:tr h="291448">
                <a:tc>
                  <a:txBody>
                    <a:bodyPr/>
                    <a:lstStyle/>
                    <a:p>
                      <a:pPr algn="l"/>
                      <a:endParaRPr lang="en-US" sz="1600" dirty="0"/>
                    </a:p>
                  </a:txBody>
                  <a:tcPr anchor="ctr"/>
                </a:tc>
                <a:tc>
                  <a:txBody>
                    <a:bodyPr/>
                    <a:lstStyle/>
                    <a:p>
                      <a:pPr algn="l"/>
                      <a:r>
                        <a:rPr lang="en-US" sz="1600" dirty="0"/>
                        <a:t>Establishing a Data Access Infrastructure</a:t>
                      </a:r>
                    </a:p>
                  </a:txBody>
                  <a:tcPr anchor="ctr"/>
                </a:tc>
                <a:tc>
                  <a:txBody>
                    <a:bodyPr/>
                    <a:lstStyle/>
                    <a:p>
                      <a:pPr algn="l"/>
                      <a:r>
                        <a:rPr lang="en-US" sz="1600" dirty="0"/>
                        <a:t>30 minutes</a:t>
                      </a:r>
                    </a:p>
                  </a:txBody>
                  <a:tcPr anchor="ctr"/>
                </a:tc>
                <a:extLst>
                  <a:ext uri="{0D108BD9-81ED-4DB2-BD59-A6C34878D82A}">
                    <a16:rowId xmlns:a16="http://schemas.microsoft.com/office/drawing/2014/main" val="543798209"/>
                  </a:ext>
                </a:extLst>
              </a:tr>
              <a:tr h="29144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dirty="0"/>
                    </a:p>
                  </a:txBody>
                  <a:tcPr anchor="ctr"/>
                </a:tc>
                <a:tc>
                  <a:txBody>
                    <a:bodyPr/>
                    <a:lstStyle/>
                    <a:p>
                      <a:pPr lvl="1" algn="l"/>
                      <a:r>
                        <a:rPr lang="en-US" sz="1600" kern="0" dirty="0">
                          <a:solidFill>
                            <a:schemeClr val="tx1">
                              <a:lumMod val="50000"/>
                            </a:schemeClr>
                          </a:solidFill>
                        </a:rPr>
                        <a:t>Gateway</a:t>
                      </a:r>
                    </a:p>
                  </a:txBody>
                  <a:tcPr anchor="ctr"/>
                </a:tc>
                <a:tc>
                  <a:txBody>
                    <a:bodyPr/>
                    <a:lstStyle/>
                    <a:p>
                      <a:pPr algn="l"/>
                      <a:r>
                        <a:rPr lang="en-US" sz="1600" kern="0" dirty="0">
                          <a:solidFill>
                            <a:schemeClr val="tx1">
                              <a:lumMod val="50000"/>
                            </a:schemeClr>
                          </a:solidFill>
                        </a:rPr>
                        <a:t>30 minutes</a:t>
                      </a:r>
                    </a:p>
                  </a:txBody>
                  <a:tcPr anchor="ctr"/>
                </a:tc>
                <a:extLst>
                  <a:ext uri="{0D108BD9-81ED-4DB2-BD59-A6C34878D82A}">
                    <a16:rowId xmlns:a16="http://schemas.microsoft.com/office/drawing/2014/main" val="1236939563"/>
                  </a:ext>
                </a:extLst>
              </a:tr>
              <a:tr h="29144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dirty="0"/>
                    </a:p>
                  </a:txBody>
                  <a:tcPr anchor="ctr"/>
                </a:tc>
                <a:tc>
                  <a:txBody>
                    <a:bodyPr/>
                    <a:lstStyle/>
                    <a:p>
                      <a:pPr algn="l"/>
                      <a:r>
                        <a:rPr lang="en-US" sz="1600" kern="0" dirty="0">
                          <a:solidFill>
                            <a:schemeClr val="tx1">
                              <a:lumMod val="50000"/>
                            </a:schemeClr>
                          </a:solidFill>
                        </a:rPr>
                        <a:t>Broadening the Reach of Power BI</a:t>
                      </a:r>
                    </a:p>
                  </a:txBody>
                  <a:tcPr anchor="ctr"/>
                </a:tc>
                <a:tc>
                  <a:txBody>
                    <a:bodyPr/>
                    <a:lstStyle/>
                    <a:p>
                      <a:pPr algn="l"/>
                      <a:r>
                        <a:rPr lang="en-US" sz="1600" kern="0" dirty="0">
                          <a:solidFill>
                            <a:schemeClr val="tx1">
                              <a:lumMod val="50000"/>
                            </a:schemeClr>
                          </a:solidFill>
                        </a:rPr>
                        <a:t>30 minutes</a:t>
                      </a:r>
                    </a:p>
                  </a:txBody>
                  <a:tcPr anchor="ctr"/>
                </a:tc>
                <a:extLst>
                  <a:ext uri="{0D108BD9-81ED-4DB2-BD59-A6C34878D82A}">
                    <a16:rowId xmlns:a16="http://schemas.microsoft.com/office/drawing/2014/main" val="1104794609"/>
                  </a:ext>
                </a:extLst>
              </a:tr>
              <a:tr h="291448">
                <a:tc>
                  <a:txBody>
                    <a:bodyPr/>
                    <a:lstStyle/>
                    <a:p>
                      <a:pPr algn="l"/>
                      <a:endParaRPr lang="en-US" sz="16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0" dirty="0">
                          <a:solidFill>
                            <a:schemeClr val="tx1">
                              <a:lumMod val="50000"/>
                            </a:schemeClr>
                          </a:solidFill>
                        </a:rPr>
                        <a:t>Automating Power BI Admin</a:t>
                      </a:r>
                      <a:endParaRPr lang="en-US" sz="16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30 minutes</a:t>
                      </a:r>
                    </a:p>
                  </a:txBody>
                  <a:tcPr anchor="ctr"/>
                </a:tc>
                <a:extLst>
                  <a:ext uri="{0D108BD9-81ED-4DB2-BD59-A6C34878D82A}">
                    <a16:rowId xmlns:a16="http://schemas.microsoft.com/office/drawing/2014/main" val="119785019"/>
                  </a:ext>
                </a:extLst>
              </a:tr>
              <a:tr h="291448">
                <a:tc>
                  <a:txBody>
                    <a:bodyPr/>
                    <a:lstStyle/>
                    <a:p>
                      <a:pPr algn="l"/>
                      <a:endParaRPr lang="en-US" sz="16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dirty="0"/>
                    </a:p>
                  </a:txBody>
                  <a:tcPr anchor="ctr"/>
                </a:tc>
                <a:extLst>
                  <a:ext uri="{0D108BD9-81ED-4DB2-BD59-A6C34878D82A}">
                    <a16:rowId xmlns:a16="http://schemas.microsoft.com/office/drawing/2014/main" val="240371844"/>
                  </a:ext>
                </a:extLst>
              </a:tr>
            </a:tbl>
          </a:graphicData>
        </a:graphic>
      </p:graphicFrame>
    </p:spTree>
    <p:extLst>
      <p:ext uri="{BB962C8B-B14F-4D97-AF65-F5344CB8AC3E}">
        <p14:creationId xmlns:p14="http://schemas.microsoft.com/office/powerpoint/2010/main" val="103224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01AC82-7733-4437-9AB4-F67F54B2935E}"/>
              </a:ext>
            </a:extLst>
          </p:cNvPr>
          <p:cNvSpPr txBox="1"/>
          <p:nvPr/>
        </p:nvSpPr>
        <p:spPr>
          <a:xfrm>
            <a:off x="0" y="0"/>
            <a:ext cx="12192000" cy="1712563"/>
          </a:xfrm>
          <a:prstGeom prst="rect">
            <a:avLst/>
          </a:prstGeom>
          <a:solidFill>
            <a:schemeClr val="tx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A86B1E9E-A242-4F40-A94A-F64B425C8FC0}"/>
              </a:ext>
            </a:extLst>
          </p:cNvPr>
          <p:cNvSpPr>
            <a:spLocks noGrp="1"/>
          </p:cNvSpPr>
          <p:nvPr>
            <p:ph type="title"/>
          </p:nvPr>
        </p:nvSpPr>
        <p:spPr/>
        <p:txBody>
          <a:bodyPr/>
          <a:lstStyle/>
          <a:p>
            <a:r>
              <a:rPr lang="en-US" dirty="0"/>
              <a:t>Premium Metrics App 		</a:t>
            </a:r>
          </a:p>
        </p:txBody>
      </p:sp>
      <p:sp>
        <p:nvSpPr>
          <p:cNvPr id="4" name="Content Placeholder 3">
            <a:extLst>
              <a:ext uri="{FF2B5EF4-FFF2-40B4-BE49-F238E27FC236}">
                <a16:creationId xmlns:a16="http://schemas.microsoft.com/office/drawing/2014/main" id="{EEBBAD58-073E-40E3-B4AE-3194B0530A38}"/>
              </a:ext>
            </a:extLst>
          </p:cNvPr>
          <p:cNvSpPr>
            <a:spLocks noGrp="1"/>
          </p:cNvSpPr>
          <p:nvPr>
            <p:ph idx="1"/>
          </p:nvPr>
        </p:nvSpPr>
        <p:spPr>
          <a:xfrm>
            <a:off x="92991" y="2286000"/>
            <a:ext cx="6679768" cy="4572000"/>
          </a:xfrm>
        </p:spPr>
        <p:txBody>
          <a:bodyPr/>
          <a:lstStyle/>
          <a:p>
            <a:pPr marL="0" indent="0" algn="l">
              <a:buNone/>
            </a:pPr>
            <a:r>
              <a:rPr lang="en-US" sz="2400" b="0" i="0" dirty="0">
                <a:effectLst/>
                <a:latin typeface="Segoe UI" panose="020B0502040204020203" pitchFamily="34" charset="0"/>
              </a:rPr>
              <a:t>The Gen2 metrics app has six pages:</a:t>
            </a:r>
          </a:p>
          <a:p>
            <a:pPr lvl="1"/>
            <a:r>
              <a:rPr lang="en-US" b="0" i="0" u="none" strike="noStrike" dirty="0">
                <a:effectLst/>
                <a:latin typeface="Segoe UI" panose="020B0502040204020203" pitchFamily="34" charset="0"/>
              </a:rPr>
              <a:t>Overview</a:t>
            </a:r>
            <a:endParaRPr lang="en-US" b="0" i="0" dirty="0">
              <a:effectLst/>
              <a:latin typeface="Segoe UI" panose="020B0502040204020203" pitchFamily="34" charset="0"/>
            </a:endParaRPr>
          </a:p>
          <a:p>
            <a:pPr lvl="1"/>
            <a:r>
              <a:rPr lang="en-US" b="0" i="0" u="none" strike="noStrike" dirty="0">
                <a:effectLst/>
                <a:latin typeface="Segoe UI" panose="020B0502040204020203" pitchFamily="34" charset="0"/>
              </a:rPr>
              <a:t>Evidence</a:t>
            </a:r>
            <a:endParaRPr lang="en-US" b="0" i="0" dirty="0">
              <a:effectLst/>
              <a:latin typeface="Segoe UI" panose="020B0502040204020203" pitchFamily="34" charset="0"/>
            </a:endParaRPr>
          </a:p>
          <a:p>
            <a:pPr lvl="1"/>
            <a:r>
              <a:rPr lang="en-US" b="0" i="0" u="none" strike="noStrike" dirty="0">
                <a:effectLst/>
                <a:latin typeface="Segoe UI" panose="020B0502040204020203" pitchFamily="34" charset="0"/>
              </a:rPr>
              <a:t>Refresh</a:t>
            </a:r>
            <a:endParaRPr lang="en-US" b="0" i="0" dirty="0">
              <a:effectLst/>
              <a:latin typeface="Segoe UI" panose="020B0502040204020203" pitchFamily="34" charset="0"/>
            </a:endParaRPr>
          </a:p>
          <a:p>
            <a:pPr lvl="1"/>
            <a:r>
              <a:rPr lang="en-US" b="0" i="0" u="none" strike="noStrike" dirty="0">
                <a:effectLst/>
                <a:latin typeface="Segoe UI" panose="020B0502040204020203" pitchFamily="34" charset="0"/>
              </a:rPr>
              <a:t>Timepoint</a:t>
            </a:r>
            <a:endParaRPr lang="en-US" b="0" i="0" dirty="0">
              <a:effectLst/>
              <a:latin typeface="Segoe UI" panose="020B0502040204020203" pitchFamily="34" charset="0"/>
            </a:endParaRPr>
          </a:p>
          <a:p>
            <a:pPr lvl="1"/>
            <a:r>
              <a:rPr lang="en-US" b="0" i="0" u="none" strike="noStrike" dirty="0">
                <a:effectLst/>
                <a:latin typeface="Segoe UI" panose="020B0502040204020203" pitchFamily="34" charset="0"/>
              </a:rPr>
              <a:t>Release Notes</a:t>
            </a:r>
            <a:endParaRPr lang="en-US" b="0" i="0" dirty="0">
              <a:effectLst/>
              <a:latin typeface="Segoe UI" panose="020B0502040204020203" pitchFamily="34" charset="0"/>
            </a:endParaRPr>
          </a:p>
          <a:p>
            <a:pPr lvl="1"/>
            <a:r>
              <a:rPr lang="en-US" b="0" i="0" u="none" strike="noStrike" dirty="0">
                <a:effectLst/>
                <a:latin typeface="Segoe UI" panose="020B0502040204020203" pitchFamily="34" charset="0"/>
              </a:rPr>
              <a:t>Help</a:t>
            </a:r>
            <a:endParaRPr lang="en-US" b="0" i="0" dirty="0">
              <a:effectLst/>
              <a:latin typeface="Segoe UI" panose="020B0502040204020203" pitchFamily="34" charset="0"/>
            </a:endParaRPr>
          </a:p>
        </p:txBody>
      </p:sp>
      <p:pic>
        <p:nvPicPr>
          <p:cNvPr id="10" name="Picture 9">
            <a:extLst>
              <a:ext uri="{FF2B5EF4-FFF2-40B4-BE49-F238E27FC236}">
                <a16:creationId xmlns:a16="http://schemas.microsoft.com/office/drawing/2014/main" id="{4519521B-7B85-46E3-9306-C7C50445A723}"/>
              </a:ext>
            </a:extLst>
          </p:cNvPr>
          <p:cNvPicPr>
            <a:picLocks noChangeAspect="1"/>
          </p:cNvPicPr>
          <p:nvPr/>
        </p:nvPicPr>
        <p:blipFill>
          <a:blip r:embed="rId3"/>
          <a:stretch>
            <a:fillRect/>
          </a:stretch>
        </p:blipFill>
        <p:spPr>
          <a:xfrm>
            <a:off x="5376038" y="1967161"/>
            <a:ext cx="6502742" cy="4601241"/>
          </a:xfrm>
          <a:prstGeom prst="rect">
            <a:avLst/>
          </a:prstGeom>
        </p:spPr>
      </p:pic>
      <p:sp>
        <p:nvSpPr>
          <p:cNvPr id="11" name="Footer Placeholder 8">
            <a:extLst>
              <a:ext uri="{FF2B5EF4-FFF2-40B4-BE49-F238E27FC236}">
                <a16:creationId xmlns:a16="http://schemas.microsoft.com/office/drawing/2014/main" id="{136AD993-2624-4B01-BB08-13E360ACFF3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848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Monitor Individual Reports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6F35F342-9B99-4AFD-91D4-F3E732126726}"/>
              </a:ext>
            </a:extLst>
          </p:cNvPr>
          <p:cNvSpPr txBox="1">
            <a:spLocks/>
          </p:cNvSpPr>
          <p:nvPr/>
        </p:nvSpPr>
        <p:spPr>
          <a:xfrm>
            <a:off x="80962" y="1925232"/>
            <a:ext cx="6015038" cy="487362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sz="2600" dirty="0">
                <a:solidFill>
                  <a:srgbClr val="1A1A1A"/>
                </a:solidFill>
                <a:latin typeface="Segoe UI" panose="020B0502040204020203" pitchFamily="34" charset="0"/>
                <a:cs typeface="Segoe UI" panose="020B0502040204020203" pitchFamily="34" charset="0"/>
              </a:rPr>
              <a:t>External tools provide additional functionality and value to Power BI Desktop</a:t>
            </a:r>
          </a:p>
          <a:p>
            <a:pPr marL="400050" lvl="1" indent="-285750" defTabSz="914367">
              <a:defRPr/>
            </a:pPr>
            <a:endParaRPr lang="en-US" sz="2600" dirty="0">
              <a:solidFill>
                <a:srgbClr val="1A1A1A"/>
              </a:solidFill>
              <a:latin typeface="Segoe UI" panose="020B0502040204020203" pitchFamily="34" charset="0"/>
              <a:cs typeface="Segoe UI" panose="020B0502040204020203" pitchFamily="34" charset="0"/>
            </a:endParaRPr>
          </a:p>
          <a:p>
            <a:pPr marL="400050" lvl="1" indent="-285750" defTabSz="914367">
              <a:defRPr/>
            </a:pPr>
            <a:r>
              <a:rPr lang="en-US" sz="2600" dirty="0">
                <a:solidFill>
                  <a:srgbClr val="1A1A1A"/>
                </a:solidFill>
                <a:latin typeface="Segoe UI" panose="020B0502040204020203" pitchFamily="34" charset="0"/>
                <a:cs typeface="Segoe UI" panose="020B0502040204020203" pitchFamily="34" charset="0"/>
              </a:rPr>
              <a:t>Featured external tools</a:t>
            </a:r>
          </a:p>
          <a:p>
            <a:pPr marL="857250" lvl="2" indent="-285750" defTabSz="914367">
              <a:defRPr/>
            </a:pPr>
            <a:r>
              <a:rPr lang="pt-BR" sz="2600" b="1" dirty="0">
                <a:solidFill>
                  <a:srgbClr val="1A1A1A"/>
                </a:solidFill>
                <a:latin typeface="Segoe UI" panose="020B0502040204020203" pitchFamily="34" charset="0"/>
                <a:cs typeface="Segoe UI" panose="020B0502040204020203" pitchFamily="34" charset="0"/>
              </a:rPr>
              <a:t>Tabular Editor </a:t>
            </a:r>
            <a:r>
              <a:rPr lang="pt-BR" sz="2600" dirty="0">
                <a:solidFill>
                  <a:srgbClr val="1A1A1A"/>
                </a:solidFill>
                <a:latin typeface="Segoe UI" panose="020B0502040204020203" pitchFamily="34" charset="0"/>
                <a:cs typeface="Segoe UI" panose="020B0502040204020203" pitchFamily="34" charset="0"/>
              </a:rPr>
              <a:t>- </a:t>
            </a:r>
            <a:r>
              <a:rPr lang="en-US" sz="2600" dirty="0">
                <a:solidFill>
                  <a:srgbClr val="171717"/>
                </a:solidFill>
                <a:latin typeface="Segoe UI" panose="020B0502040204020203" pitchFamily="34" charset="0"/>
                <a:cs typeface="Segoe UI" panose="020B0502040204020203" pitchFamily="34" charset="0"/>
              </a:rPr>
              <a:t>easily build, maintain, and manage tabular model</a:t>
            </a:r>
          </a:p>
          <a:p>
            <a:pPr marL="857250" lvl="2" indent="-285750" defTabSz="914367">
              <a:defRPr/>
            </a:pPr>
            <a:endParaRPr lang="pt-BR" sz="2600" dirty="0">
              <a:solidFill>
                <a:srgbClr val="1A1A1A"/>
              </a:solidFill>
              <a:latin typeface="Segoe UI" panose="020B0502040204020203" pitchFamily="34" charset="0"/>
              <a:cs typeface="Segoe UI" panose="020B0502040204020203" pitchFamily="34" charset="0"/>
            </a:endParaRPr>
          </a:p>
          <a:p>
            <a:pPr marL="857250" lvl="2" indent="-285750" defTabSz="914367">
              <a:defRPr/>
            </a:pPr>
            <a:r>
              <a:rPr lang="pt-BR" sz="2600" b="1" dirty="0">
                <a:solidFill>
                  <a:srgbClr val="1A1A1A"/>
                </a:solidFill>
                <a:latin typeface="Segoe UI" panose="020B0502040204020203" pitchFamily="34" charset="0"/>
                <a:cs typeface="Segoe UI" panose="020B0502040204020203" pitchFamily="34" charset="0"/>
              </a:rPr>
              <a:t>DAX Studio </a:t>
            </a:r>
            <a:r>
              <a:rPr lang="pt-BR" sz="2600" dirty="0">
                <a:solidFill>
                  <a:srgbClr val="1A1A1A"/>
                </a:solidFill>
                <a:latin typeface="Segoe UI" panose="020B0502040204020203" pitchFamily="34" charset="0"/>
                <a:cs typeface="Segoe UI" panose="020B0502040204020203" pitchFamily="34" charset="0"/>
              </a:rPr>
              <a:t>- </a:t>
            </a:r>
            <a:r>
              <a:rPr lang="en-US" sz="2600" dirty="0">
                <a:solidFill>
                  <a:srgbClr val="1A1A1A"/>
                </a:solidFill>
                <a:latin typeface="Segoe UI" panose="020B0502040204020203" pitchFamily="34" charset="0"/>
                <a:cs typeface="Segoe UI" panose="020B0502040204020203" pitchFamily="34" charset="0"/>
              </a:rPr>
              <a:t>DAX authoring, diagnosis, performance tuning and analysis</a:t>
            </a:r>
          </a:p>
          <a:p>
            <a:pPr marL="857250" lvl="2" indent="-285750" defTabSz="914367">
              <a:defRPr/>
            </a:pPr>
            <a:endParaRPr lang="pt-BR" sz="2600" dirty="0">
              <a:solidFill>
                <a:srgbClr val="1A1A1A"/>
              </a:solidFill>
              <a:latin typeface="Segoe UI" panose="020B0502040204020203" pitchFamily="34" charset="0"/>
              <a:cs typeface="Segoe UI" panose="020B0502040204020203" pitchFamily="34" charset="0"/>
            </a:endParaRPr>
          </a:p>
          <a:p>
            <a:pPr marL="857250" lvl="2" indent="-285750" defTabSz="914367">
              <a:defRPr/>
            </a:pPr>
            <a:r>
              <a:rPr lang="pt-BR" sz="2600" b="1" dirty="0">
                <a:solidFill>
                  <a:srgbClr val="1A1A1A"/>
                </a:solidFill>
                <a:latin typeface="Segoe UI" panose="020B0502040204020203" pitchFamily="34" charset="0"/>
                <a:cs typeface="Segoe UI" panose="020B0502040204020203" pitchFamily="34" charset="0"/>
              </a:rPr>
              <a:t>ALM Toolkit </a:t>
            </a:r>
            <a:r>
              <a:rPr lang="pt-BR" sz="2600" dirty="0">
                <a:solidFill>
                  <a:srgbClr val="1A1A1A"/>
                </a:solidFill>
                <a:latin typeface="Segoe UI" panose="020B0502040204020203" pitchFamily="34" charset="0"/>
                <a:cs typeface="Segoe UI" panose="020B0502040204020203" pitchFamily="34" charset="0"/>
              </a:rPr>
              <a:t>- </a:t>
            </a:r>
            <a:r>
              <a:rPr lang="en-US" sz="2600" dirty="0">
                <a:solidFill>
                  <a:srgbClr val="1A1A1A"/>
                </a:solidFill>
                <a:latin typeface="Segoe UI" panose="020B0502040204020203" pitchFamily="34" charset="0"/>
                <a:cs typeface="Segoe UI" panose="020B0502040204020203" pitchFamily="34" charset="0"/>
              </a:rPr>
              <a:t>used for application lifecycle management (ALM) scenarios</a:t>
            </a:r>
          </a:p>
          <a:p>
            <a:pPr marL="857250" lvl="2" indent="-285750" defTabSz="914367">
              <a:defRPr/>
            </a:pPr>
            <a:endParaRPr lang="en-US" dirty="0">
              <a:solidFill>
                <a:srgbClr val="1A1A1A"/>
              </a:solidFill>
            </a:endParaRPr>
          </a:p>
        </p:txBody>
      </p:sp>
      <p:pic>
        <p:nvPicPr>
          <p:cNvPr id="8" name="Picture 7" descr="External tools that can be imported into Power BI">
            <a:extLst>
              <a:ext uri="{FF2B5EF4-FFF2-40B4-BE49-F238E27FC236}">
                <a16:creationId xmlns:a16="http://schemas.microsoft.com/office/drawing/2014/main" id="{74AF476E-D5D0-49E2-84AB-220A9C51D677}"/>
              </a:ext>
            </a:extLst>
          </p:cNvPr>
          <p:cNvPicPr>
            <a:picLocks noChangeAspect="1"/>
          </p:cNvPicPr>
          <p:nvPr/>
        </p:nvPicPr>
        <p:blipFill>
          <a:blip r:embed="rId3"/>
          <a:stretch>
            <a:fillRect/>
          </a:stretch>
        </p:blipFill>
        <p:spPr>
          <a:xfrm>
            <a:off x="6613495" y="2118907"/>
            <a:ext cx="4705350" cy="1495425"/>
          </a:xfrm>
          <a:prstGeom prst="rect">
            <a:avLst/>
          </a:prstGeom>
        </p:spPr>
      </p:pic>
      <p:sp>
        <p:nvSpPr>
          <p:cNvPr id="9" name="Footer Placeholder 8">
            <a:extLst>
              <a:ext uri="{FF2B5EF4-FFF2-40B4-BE49-F238E27FC236}">
                <a16:creationId xmlns:a16="http://schemas.microsoft.com/office/drawing/2014/main" id="{32DB80FF-0A78-47F2-ADBE-A9CAE451BC4F}"/>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71455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Tabular Editor</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B244E12A-B6AA-43A8-89C7-1AD187BC7DCE}"/>
              </a:ext>
            </a:extLst>
          </p:cNvPr>
          <p:cNvSpPr txBox="1">
            <a:spLocks/>
          </p:cNvSpPr>
          <p:nvPr/>
        </p:nvSpPr>
        <p:spPr>
          <a:xfrm>
            <a:off x="117499" y="1954969"/>
            <a:ext cx="4631547" cy="51469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71717"/>
                </a:solidFill>
                <a:latin typeface="Segoe UI" panose="020B0502040204020203" pitchFamily="34" charset="0"/>
              </a:rPr>
              <a:t>Lightweight editor</a:t>
            </a:r>
          </a:p>
          <a:p>
            <a:pPr marL="400050" lvl="1" indent="-285750" defTabSz="914367">
              <a:defRPr/>
            </a:pPr>
            <a:endParaRPr lang="en-US" dirty="0">
              <a:solidFill>
                <a:srgbClr val="171717"/>
              </a:solidFill>
              <a:latin typeface="Segoe UI" panose="020B0502040204020203" pitchFamily="34" charset="0"/>
            </a:endParaRPr>
          </a:p>
          <a:p>
            <a:pPr marL="400050" lvl="1" indent="-285750" defTabSz="914367">
              <a:defRPr/>
            </a:pPr>
            <a:r>
              <a:rPr lang="en-US" dirty="0">
                <a:solidFill>
                  <a:srgbClr val="171717"/>
                </a:solidFill>
                <a:latin typeface="Segoe UI" panose="020B0502040204020203" pitchFamily="34" charset="0"/>
              </a:rPr>
              <a:t>Easily build, maintain, and manage tabular model</a:t>
            </a:r>
          </a:p>
          <a:p>
            <a:pPr marL="400050" lvl="1" indent="-285750" defTabSz="914367">
              <a:defRPr/>
            </a:pPr>
            <a:endParaRPr lang="en-US" dirty="0">
              <a:solidFill>
                <a:srgbClr val="171717"/>
              </a:solidFill>
              <a:latin typeface="Segoe UI" panose="020B0502040204020203" pitchFamily="34" charset="0"/>
            </a:endParaRPr>
          </a:p>
          <a:p>
            <a:pPr marL="400050" lvl="1" indent="-285750" defTabSz="914367">
              <a:defRPr/>
            </a:pPr>
            <a:r>
              <a:rPr lang="en-US" dirty="0">
                <a:solidFill>
                  <a:srgbClr val="171717"/>
                </a:solidFill>
                <a:latin typeface="Segoe UI" panose="020B0502040204020203" pitchFamily="34" charset="0"/>
              </a:rPr>
              <a:t>Hierarchical view of the tabular model</a:t>
            </a:r>
          </a:p>
          <a:p>
            <a:pPr marL="400050" lvl="1" indent="-285750" defTabSz="914367">
              <a:defRPr/>
            </a:pPr>
            <a:endParaRPr lang="en-US" dirty="0">
              <a:solidFill>
                <a:srgbClr val="171717"/>
              </a:solidFill>
              <a:latin typeface="Segoe UI" panose="020B0502040204020203" pitchFamily="34" charset="0"/>
            </a:endParaRPr>
          </a:p>
          <a:p>
            <a:pPr marL="400050" lvl="1" indent="-285750" defTabSz="914367">
              <a:defRPr/>
            </a:pPr>
            <a:r>
              <a:rPr lang="en-US" dirty="0">
                <a:solidFill>
                  <a:srgbClr val="171717"/>
                </a:solidFill>
                <a:latin typeface="Segoe UI" panose="020B0502040204020203" pitchFamily="34" charset="0"/>
              </a:rPr>
              <a:t>Model objects organized by display folders</a:t>
            </a:r>
          </a:p>
          <a:p>
            <a:pPr marL="400050" lvl="1" indent="-285750" defTabSz="914367">
              <a:defRPr/>
            </a:pPr>
            <a:endParaRPr lang="en-US" dirty="0">
              <a:solidFill>
                <a:srgbClr val="171717"/>
              </a:solidFill>
              <a:latin typeface="Segoe UI" panose="020B0502040204020203" pitchFamily="34" charset="0"/>
            </a:endParaRPr>
          </a:p>
          <a:p>
            <a:pPr marL="400050" lvl="1" indent="-285750" defTabSz="914367">
              <a:defRPr/>
            </a:pPr>
            <a:r>
              <a:rPr lang="en-US" dirty="0">
                <a:solidFill>
                  <a:srgbClr val="171717"/>
                </a:solidFill>
                <a:latin typeface="Segoe UI" panose="020B0502040204020203" pitchFamily="34" charset="0"/>
              </a:rPr>
              <a:t>Supports multi-select property and DAX syntax highlighting</a:t>
            </a:r>
          </a:p>
          <a:p>
            <a:pPr marL="400050" lvl="1" indent="-285750" defTabSz="914367">
              <a:defRPr/>
            </a:pPr>
            <a:endParaRPr lang="en-US" dirty="0">
              <a:solidFill>
                <a:srgbClr val="171717"/>
              </a:solidFill>
              <a:latin typeface="Segoe UI" panose="020B0502040204020203" pitchFamily="34" charset="0"/>
            </a:endParaRPr>
          </a:p>
          <a:p>
            <a:pPr marL="857250" lvl="2" indent="-285750" defTabSz="914367">
              <a:defRPr/>
            </a:pPr>
            <a:endParaRPr lang="pt-BR" dirty="0">
              <a:solidFill>
                <a:srgbClr val="1A1A1A"/>
              </a:solidFill>
            </a:endParaRPr>
          </a:p>
          <a:p>
            <a:pPr marL="571500" lvl="2" indent="0" defTabSz="914367">
              <a:buFont typeface="Arial" panose="020B0604020202020204" pitchFamily="34" charset="0"/>
              <a:buNone/>
              <a:defRPr/>
            </a:pPr>
            <a:endParaRPr lang="en-US" dirty="0">
              <a:solidFill>
                <a:srgbClr val="1A1A1A"/>
              </a:solidFill>
            </a:endParaRPr>
          </a:p>
        </p:txBody>
      </p:sp>
      <p:pic>
        <p:nvPicPr>
          <p:cNvPr id="8" name="Picture 2" descr="Screenshot of the Tabular Editor">
            <a:extLst>
              <a:ext uri="{FF2B5EF4-FFF2-40B4-BE49-F238E27FC236}">
                <a16:creationId xmlns:a16="http://schemas.microsoft.com/office/drawing/2014/main" id="{4657D723-F6F8-4BBB-B73D-3ACA463FE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589" y="2385984"/>
            <a:ext cx="6789589" cy="3981864"/>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ABEAEFA4-6C9D-4940-A663-2C0161B297DE}"/>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96213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DAX Studio</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415428C8-0C96-4AEC-9C89-4A83940BD869}"/>
              </a:ext>
            </a:extLst>
          </p:cNvPr>
          <p:cNvSpPr txBox="1">
            <a:spLocks/>
          </p:cNvSpPr>
          <p:nvPr/>
        </p:nvSpPr>
        <p:spPr>
          <a:xfrm>
            <a:off x="87762" y="1873193"/>
            <a:ext cx="4631547" cy="51469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71717"/>
                </a:solidFill>
                <a:latin typeface="Segoe UI" panose="020B0502040204020203" pitchFamily="34" charset="0"/>
              </a:rPr>
              <a:t>Complete tool for DAX authoring</a:t>
            </a:r>
          </a:p>
          <a:p>
            <a:pPr marL="400050" lvl="1" indent="-285750" defTabSz="914367">
              <a:defRPr/>
            </a:pPr>
            <a:endParaRPr lang="en-US" dirty="0">
              <a:solidFill>
                <a:srgbClr val="171717"/>
              </a:solidFill>
              <a:latin typeface="Segoe UI" panose="020B0502040204020203" pitchFamily="34" charset="0"/>
            </a:endParaRPr>
          </a:p>
          <a:p>
            <a:pPr marL="400050" lvl="1" indent="-285750" defTabSz="914367">
              <a:defRPr/>
            </a:pPr>
            <a:r>
              <a:rPr lang="en-US" dirty="0">
                <a:solidFill>
                  <a:srgbClr val="171717"/>
                </a:solidFill>
                <a:latin typeface="Segoe UI" panose="020B0502040204020203" pitchFamily="34" charset="0"/>
              </a:rPr>
              <a:t>Great tool for diagnosis, analysis and performance tuning</a:t>
            </a:r>
          </a:p>
          <a:p>
            <a:pPr marL="400050" lvl="1" indent="-285750" defTabSz="914367">
              <a:defRPr/>
            </a:pPr>
            <a:endParaRPr lang="en-US" dirty="0">
              <a:solidFill>
                <a:srgbClr val="171717"/>
              </a:solidFill>
              <a:latin typeface="Segoe UI" panose="020B0502040204020203" pitchFamily="34" charset="0"/>
            </a:endParaRPr>
          </a:p>
          <a:p>
            <a:pPr marL="400050" lvl="1" indent="-285750" defTabSz="914367">
              <a:defRPr/>
            </a:pPr>
            <a:r>
              <a:rPr lang="en-US" dirty="0">
                <a:solidFill>
                  <a:srgbClr val="171717"/>
                </a:solidFill>
                <a:latin typeface="Segoe UI" panose="020B0502040204020203" pitchFamily="34" charset="0"/>
              </a:rPr>
              <a:t>Provides capabilities like </a:t>
            </a:r>
          </a:p>
          <a:p>
            <a:pPr marL="857250" lvl="2" indent="-285750" defTabSz="914367">
              <a:defRPr/>
            </a:pPr>
            <a:r>
              <a:rPr lang="en-US" sz="2400" dirty="0">
                <a:solidFill>
                  <a:srgbClr val="171717"/>
                </a:solidFill>
                <a:latin typeface="Segoe UI" panose="020B0502040204020203" pitchFamily="34" charset="0"/>
              </a:rPr>
              <a:t>tracing</a:t>
            </a:r>
          </a:p>
          <a:p>
            <a:pPr marL="857250" lvl="2" indent="-285750" defTabSz="914367">
              <a:defRPr/>
            </a:pPr>
            <a:r>
              <a:rPr lang="en-US" sz="2400" dirty="0">
                <a:solidFill>
                  <a:srgbClr val="171717"/>
                </a:solidFill>
                <a:latin typeface="Segoe UI" panose="020B0502040204020203" pitchFamily="34" charset="0"/>
              </a:rPr>
              <a:t>object browsing</a:t>
            </a:r>
          </a:p>
          <a:p>
            <a:pPr marL="857250" lvl="2" indent="-285750" defTabSz="914367">
              <a:defRPr/>
            </a:pPr>
            <a:r>
              <a:rPr lang="en-US" sz="2400" dirty="0">
                <a:solidFill>
                  <a:srgbClr val="171717"/>
                </a:solidFill>
                <a:latin typeface="Segoe UI" panose="020B0502040204020203" pitchFamily="34" charset="0"/>
              </a:rPr>
              <a:t>query execution breakdowns</a:t>
            </a:r>
          </a:p>
          <a:p>
            <a:pPr marL="857250" lvl="2" indent="-285750" defTabSz="914367">
              <a:defRPr/>
            </a:pPr>
            <a:r>
              <a:rPr lang="en-US" sz="2400" dirty="0">
                <a:solidFill>
                  <a:srgbClr val="171717"/>
                </a:solidFill>
                <a:latin typeface="Segoe UI" panose="020B0502040204020203" pitchFamily="34" charset="0"/>
              </a:rPr>
              <a:t>DAX syntax highlighting</a:t>
            </a:r>
          </a:p>
          <a:p>
            <a:pPr marL="857250" lvl="2" indent="-285750" defTabSz="914367">
              <a:defRPr/>
            </a:pPr>
            <a:r>
              <a:rPr lang="en-US" sz="2400" dirty="0">
                <a:solidFill>
                  <a:srgbClr val="171717"/>
                </a:solidFill>
                <a:latin typeface="Segoe UI" panose="020B0502040204020203" pitchFamily="34" charset="0"/>
              </a:rPr>
              <a:t>DAX formatting</a:t>
            </a:r>
          </a:p>
          <a:p>
            <a:pPr marL="400050" lvl="1" indent="-285750" defTabSz="914367">
              <a:defRPr/>
            </a:pPr>
            <a:endParaRPr lang="en-US" dirty="0">
              <a:solidFill>
                <a:srgbClr val="171717"/>
              </a:solidFill>
              <a:latin typeface="Segoe UI" panose="020B0502040204020203" pitchFamily="34" charset="0"/>
            </a:endParaRPr>
          </a:p>
          <a:p>
            <a:pPr marL="857250" lvl="2" indent="-285750" defTabSz="914367">
              <a:defRPr/>
            </a:pPr>
            <a:endParaRPr lang="pt-BR" dirty="0">
              <a:solidFill>
                <a:srgbClr val="1A1A1A"/>
              </a:solidFill>
            </a:endParaRPr>
          </a:p>
          <a:p>
            <a:pPr marL="571500" lvl="2" indent="0" defTabSz="914367">
              <a:buFont typeface="Arial" panose="020B0604020202020204" pitchFamily="34" charset="0"/>
              <a:buNone/>
              <a:defRPr/>
            </a:pPr>
            <a:endParaRPr lang="en-US" dirty="0">
              <a:solidFill>
                <a:srgbClr val="1A1A1A"/>
              </a:solidFill>
            </a:endParaRPr>
          </a:p>
        </p:txBody>
      </p:sp>
      <p:pic>
        <p:nvPicPr>
          <p:cNvPr id="8" name="Picture 2" descr="Screenshot of DAX Studio">
            <a:extLst>
              <a:ext uri="{FF2B5EF4-FFF2-40B4-BE49-F238E27FC236}">
                <a16:creationId xmlns:a16="http://schemas.microsoft.com/office/drawing/2014/main" id="{5E7D4F22-7DC3-4D14-809A-C8A54DF30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124" y="1904417"/>
            <a:ext cx="6912244" cy="470472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22C53740-5987-455C-A9AA-1A35D7D55D9F}"/>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57891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ALM Toolkit</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99083EFB-8353-4D73-BB46-00AF9C67646A}"/>
              </a:ext>
            </a:extLst>
          </p:cNvPr>
          <p:cNvSpPr txBox="1">
            <a:spLocks/>
          </p:cNvSpPr>
          <p:nvPr/>
        </p:nvSpPr>
        <p:spPr>
          <a:xfrm>
            <a:off x="0" y="1874899"/>
            <a:ext cx="4631547" cy="542034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71717"/>
                </a:solidFill>
                <a:latin typeface="Segoe UI" panose="020B0502040204020203" pitchFamily="34" charset="0"/>
              </a:rPr>
              <a:t>Schema tool to compare Power BI datasets</a:t>
            </a:r>
          </a:p>
          <a:p>
            <a:pPr marL="400050" lvl="1" indent="-285750" defTabSz="914367">
              <a:defRPr/>
            </a:pPr>
            <a:endParaRPr lang="en-US" dirty="0">
              <a:solidFill>
                <a:srgbClr val="171717"/>
              </a:solidFill>
              <a:latin typeface="Segoe UI" panose="020B0502040204020203" pitchFamily="34" charset="0"/>
            </a:endParaRPr>
          </a:p>
          <a:p>
            <a:pPr marL="400050" lvl="1" indent="-285750" defTabSz="914367">
              <a:defRPr/>
            </a:pPr>
            <a:r>
              <a:rPr lang="en-US" dirty="0">
                <a:solidFill>
                  <a:srgbClr val="171717"/>
                </a:solidFill>
                <a:latin typeface="Segoe UI" panose="020B0502040204020203" pitchFamily="34" charset="0"/>
              </a:rPr>
              <a:t>Supports deployment across environments</a:t>
            </a:r>
          </a:p>
          <a:p>
            <a:pPr marL="400050" lvl="1" indent="-285750" defTabSz="914367">
              <a:defRPr/>
            </a:pPr>
            <a:endParaRPr lang="en-US" dirty="0">
              <a:solidFill>
                <a:srgbClr val="171717"/>
              </a:solidFill>
              <a:latin typeface="Segoe UI" panose="020B0502040204020203" pitchFamily="34" charset="0"/>
            </a:endParaRPr>
          </a:p>
          <a:p>
            <a:pPr marL="400050" lvl="1" indent="-285750" defTabSz="914367">
              <a:defRPr/>
            </a:pPr>
            <a:r>
              <a:rPr lang="en-US" dirty="0">
                <a:solidFill>
                  <a:srgbClr val="171717"/>
                </a:solidFill>
                <a:latin typeface="Segoe UI" panose="020B0502040204020203" pitchFamily="34" charset="0"/>
              </a:rPr>
              <a:t>Retains incremental refresh historical data</a:t>
            </a:r>
          </a:p>
          <a:p>
            <a:pPr marL="400050" lvl="1" indent="-285750" defTabSz="914367">
              <a:defRPr/>
            </a:pPr>
            <a:endParaRPr lang="en-US" dirty="0">
              <a:solidFill>
                <a:srgbClr val="171717"/>
              </a:solidFill>
              <a:latin typeface="Segoe UI" panose="020B0502040204020203" pitchFamily="34" charset="0"/>
            </a:endParaRPr>
          </a:p>
          <a:p>
            <a:pPr marL="400050" lvl="1" indent="-285750" defTabSz="914367">
              <a:defRPr/>
            </a:pPr>
            <a:r>
              <a:rPr lang="en-US" dirty="0">
                <a:solidFill>
                  <a:srgbClr val="171717"/>
                </a:solidFill>
                <a:latin typeface="Segoe UI" panose="020B0502040204020203" pitchFamily="34" charset="0"/>
              </a:rPr>
              <a:t>Reuse common definitions between datasets</a:t>
            </a:r>
          </a:p>
          <a:p>
            <a:pPr marL="400050" lvl="1" indent="-285750" defTabSz="914367">
              <a:defRPr/>
            </a:pPr>
            <a:endParaRPr lang="en-US" dirty="0">
              <a:solidFill>
                <a:srgbClr val="171717"/>
              </a:solidFill>
              <a:latin typeface="Segoe UI" panose="020B0502040204020203" pitchFamily="34" charset="0"/>
            </a:endParaRPr>
          </a:p>
          <a:p>
            <a:pPr marL="400050" lvl="1" indent="-285750" defTabSz="914367">
              <a:defRPr/>
            </a:pPr>
            <a:r>
              <a:rPr lang="en-US" dirty="0">
                <a:solidFill>
                  <a:srgbClr val="171717"/>
                </a:solidFill>
                <a:latin typeface="Segoe UI" panose="020B0502040204020203" pitchFamily="34" charset="0"/>
              </a:rPr>
              <a:t>Ability to diff/merge metadata files, branches and repos</a:t>
            </a:r>
          </a:p>
          <a:p>
            <a:pPr marL="400050" lvl="1" indent="-285750" defTabSz="914367">
              <a:defRPr/>
            </a:pPr>
            <a:endParaRPr lang="en-US" dirty="0">
              <a:solidFill>
                <a:srgbClr val="171717"/>
              </a:solidFill>
              <a:latin typeface="Segoe UI" panose="020B0502040204020203" pitchFamily="34" charset="0"/>
            </a:endParaRPr>
          </a:p>
          <a:p>
            <a:pPr marL="857250" lvl="2" indent="-285750" defTabSz="914367">
              <a:defRPr/>
            </a:pPr>
            <a:endParaRPr lang="pt-BR" dirty="0">
              <a:solidFill>
                <a:srgbClr val="1A1A1A"/>
              </a:solidFill>
            </a:endParaRPr>
          </a:p>
          <a:p>
            <a:pPr marL="571500" lvl="2" indent="0" defTabSz="914367">
              <a:buFont typeface="Arial" panose="020B0604020202020204" pitchFamily="34" charset="0"/>
              <a:buNone/>
              <a:defRPr/>
            </a:pPr>
            <a:endParaRPr lang="en-US" dirty="0">
              <a:solidFill>
                <a:srgbClr val="1A1A1A"/>
              </a:solidFill>
            </a:endParaRPr>
          </a:p>
        </p:txBody>
      </p:sp>
      <p:pic>
        <p:nvPicPr>
          <p:cNvPr id="8" name="Picture 2" descr="Screenshot of ALM Toolkit">
            <a:extLst>
              <a:ext uri="{FF2B5EF4-FFF2-40B4-BE49-F238E27FC236}">
                <a16:creationId xmlns:a16="http://schemas.microsoft.com/office/drawing/2014/main" id="{8BB290AF-2D65-460A-811F-2430E1229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6534" y="1874899"/>
            <a:ext cx="5432890" cy="4707609"/>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93C37F07-DD88-4D5A-B9D0-5D0802B96E9F}"/>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1700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dirty="0"/>
              <a:t>Demo</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Premium Capacity</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3CA3373F-068D-4373-8F85-AD230B06880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289248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b="0" i="0" dirty="0">
                <a:solidFill>
                  <a:srgbClr val="FFFFFF"/>
                </a:solidFill>
                <a:effectLst/>
                <a:latin typeface="Calibri" panose="020F0502020204030204" pitchFamily="34" charset="0"/>
              </a:rPr>
              <a:t>Knowledge Check 5 – Premium Capacity</a:t>
            </a:r>
            <a:endParaRPr lang="en-US" dirty="0"/>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vert="horz" lIns="91440" tIns="45720" rIns="91440" bIns="45720" rtlCol="0" anchor="t">
            <a:noAutofit/>
          </a:bodyPr>
          <a:lstStyle/>
          <a:p>
            <a:r>
              <a:rPr lang="en-US" b="0" i="0" u="none" strike="noStrike" dirty="0">
                <a:solidFill>
                  <a:srgbClr val="FFFFFF"/>
                </a:solidFill>
                <a:effectLst/>
                <a:latin typeface="Calibri Light"/>
                <a:cs typeface="Calibri Light"/>
              </a:rPr>
              <a:t>https://aka.ms/AdIADReview5</a:t>
            </a:r>
            <a:r>
              <a:rPr lang="en-US" b="0" i="0" dirty="0">
                <a:solidFill>
                  <a:srgbClr val="000000"/>
                </a:solidFill>
                <a:effectLst/>
                <a:latin typeface="Calibri Light"/>
                <a:cs typeface="Calibri Light"/>
              </a:rPr>
              <a:t>​</a:t>
            </a:r>
            <a:endParaRPr lang="en-US" dirty="0">
              <a:latin typeface="Calibri Light"/>
              <a:cs typeface="Calibri Light"/>
            </a:endParaRP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3CA3373F-068D-4373-8F85-AD230B06880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257485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b="0" i="0" u="none" strike="noStrike" dirty="0">
                <a:solidFill>
                  <a:srgbClr val="FFFFFF"/>
                </a:solidFill>
                <a:effectLst/>
                <a:latin typeface="Calibri" panose="020F0502020204030204" pitchFamily="34" charset="0"/>
              </a:rPr>
              <a:t>Lab 02 </a:t>
            </a:r>
            <a:r>
              <a:rPr lang="en-US" b="0" i="0" dirty="0">
                <a:solidFill>
                  <a:srgbClr val="000000"/>
                </a:solidFill>
                <a:effectLst/>
                <a:latin typeface="Calibri" panose="020F0502020204030204" pitchFamily="34" charset="0"/>
              </a:rPr>
              <a:t>​</a:t>
            </a:r>
            <a:endParaRPr lang="en-US" dirty="0"/>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b="0" i="0" u="none" strike="noStrike" dirty="0">
                <a:solidFill>
                  <a:srgbClr val="FFFFFF"/>
                </a:solidFill>
                <a:effectLst/>
                <a:latin typeface="Calibri Light" panose="020F0302020204030204" pitchFamily="34" charset="0"/>
              </a:rPr>
              <a:t>Premium Capacity</a:t>
            </a:r>
            <a:r>
              <a:rPr lang="en-US" b="0" i="0" dirty="0">
                <a:solidFill>
                  <a:srgbClr val="000000"/>
                </a:solidFill>
                <a:effectLst/>
                <a:latin typeface="Calibri Light" panose="020F0302020204030204" pitchFamily="34" charset="0"/>
              </a:rPr>
              <a:t>​</a:t>
            </a:r>
            <a:endParaRPr lang="en-US" dirty="0"/>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3CA3373F-068D-4373-8F85-AD230B06880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407863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Establishing Data Access Infrastructure</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0A462E9A-AA9D-4456-A728-CA0D3796AFB0}"/>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244170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Data Connectivity Modes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aphicFrame>
        <p:nvGraphicFramePr>
          <p:cNvPr id="2" name="Table 1">
            <a:extLst>
              <a:ext uri="{FF2B5EF4-FFF2-40B4-BE49-F238E27FC236}">
                <a16:creationId xmlns:a16="http://schemas.microsoft.com/office/drawing/2014/main" id="{8CFAC748-A4E5-4A30-B4C9-F5F601FE6744}"/>
              </a:ext>
            </a:extLst>
          </p:cNvPr>
          <p:cNvGraphicFramePr>
            <a:graphicFrameLocks noGrp="1"/>
          </p:cNvGraphicFramePr>
          <p:nvPr>
            <p:extLst>
              <p:ext uri="{D42A27DB-BD31-4B8C-83A1-F6EECF244321}">
                <p14:modId xmlns:p14="http://schemas.microsoft.com/office/powerpoint/2010/main" val="2967117444"/>
              </p:ext>
            </p:extLst>
          </p:nvPr>
        </p:nvGraphicFramePr>
        <p:xfrm>
          <a:off x="170413" y="1835841"/>
          <a:ext cx="11809174" cy="4858200"/>
        </p:xfrm>
        <a:graphic>
          <a:graphicData uri="http://schemas.openxmlformats.org/drawingml/2006/table">
            <a:tbl>
              <a:tblPr firstRow="1" firstCol="1" bandRow="1">
                <a:tableStyleId>{17292A2E-F333-43FB-9621-5CBBE7FDCDCB}</a:tableStyleId>
              </a:tblPr>
              <a:tblGrid>
                <a:gridCol w="1365967">
                  <a:extLst>
                    <a:ext uri="{9D8B030D-6E8A-4147-A177-3AD203B41FA5}">
                      <a16:colId xmlns:a16="http://schemas.microsoft.com/office/drawing/2014/main" val="123503513"/>
                    </a:ext>
                  </a:extLst>
                </a:gridCol>
                <a:gridCol w="2539580">
                  <a:extLst>
                    <a:ext uri="{9D8B030D-6E8A-4147-A177-3AD203B41FA5}">
                      <a16:colId xmlns:a16="http://schemas.microsoft.com/office/drawing/2014/main" val="984209042"/>
                    </a:ext>
                  </a:extLst>
                </a:gridCol>
                <a:gridCol w="2450044">
                  <a:extLst>
                    <a:ext uri="{9D8B030D-6E8A-4147-A177-3AD203B41FA5}">
                      <a16:colId xmlns:a16="http://schemas.microsoft.com/office/drawing/2014/main" val="3835180992"/>
                    </a:ext>
                  </a:extLst>
                </a:gridCol>
                <a:gridCol w="2181433">
                  <a:extLst>
                    <a:ext uri="{9D8B030D-6E8A-4147-A177-3AD203B41FA5}">
                      <a16:colId xmlns:a16="http://schemas.microsoft.com/office/drawing/2014/main" val="166777511"/>
                    </a:ext>
                  </a:extLst>
                </a:gridCol>
                <a:gridCol w="3272150">
                  <a:extLst>
                    <a:ext uri="{9D8B030D-6E8A-4147-A177-3AD203B41FA5}">
                      <a16:colId xmlns:a16="http://schemas.microsoft.com/office/drawing/2014/main" val="8989808"/>
                    </a:ext>
                  </a:extLst>
                </a:gridCol>
              </a:tblGrid>
              <a:tr h="292867">
                <a:tc>
                  <a:txBody>
                    <a:bodyPr/>
                    <a:lstStyle/>
                    <a:p>
                      <a:pPr marL="0" algn="ctr" defTabSz="914367" rtl="0" eaLnBrk="1" latinLnBrk="0" hangingPunct="1"/>
                      <a:endParaRPr lang="en-US" sz="1100" b="1" kern="1200" dirty="0">
                        <a:solidFill>
                          <a:schemeClr val="tx1"/>
                        </a:solidFill>
                        <a:latin typeface="Segoe UI" panose="020B0502040204020203" pitchFamily="34" charset="0"/>
                        <a:ea typeface="+mn-ea"/>
                        <a:cs typeface="Segoe UI" panose="020B0502040204020203" pitchFamily="34" charset="0"/>
                      </a:endParaRPr>
                    </a:p>
                  </a:txBody>
                  <a:tcPr marL="89617" marR="89617" marT="44808" marB="44808">
                    <a:solidFill>
                      <a:srgbClr val="FFCC00"/>
                    </a:solidFill>
                  </a:tcPr>
                </a:tc>
                <a:tc>
                  <a:txBody>
                    <a:bodyPr/>
                    <a:lstStyle/>
                    <a:p>
                      <a:pPr algn="ctr"/>
                      <a:r>
                        <a:rPr lang="en-US" sz="1100" kern="1200" dirty="0">
                          <a:solidFill>
                            <a:schemeClr val="tx1"/>
                          </a:solidFill>
                          <a:latin typeface="Segoe UI" panose="020B0502040204020203" pitchFamily="34" charset="0"/>
                          <a:cs typeface="Segoe UI" panose="020B0502040204020203" pitchFamily="34" charset="0"/>
                        </a:rPr>
                        <a:t>Import</a:t>
                      </a:r>
                      <a:endParaRPr lang="en-US" sz="1100" b="0" kern="1200" dirty="0">
                        <a:solidFill>
                          <a:schemeClr val="tx1"/>
                        </a:solidFill>
                        <a:latin typeface="Segoe UI" panose="020B0502040204020203" pitchFamily="34" charset="0"/>
                        <a:ea typeface="+mn-ea"/>
                        <a:cs typeface="Segoe UI" panose="020B0502040204020203" pitchFamily="34" charset="0"/>
                      </a:endParaRPr>
                    </a:p>
                  </a:txBody>
                  <a:tcPr marL="89617" marR="89617" marT="44808" marB="44808">
                    <a:solidFill>
                      <a:srgbClr val="FFCC00"/>
                    </a:solidFill>
                  </a:tcPr>
                </a:tc>
                <a:tc>
                  <a:txBody>
                    <a:bodyPr/>
                    <a:lstStyle/>
                    <a:p>
                      <a:pPr algn="ctr"/>
                      <a:r>
                        <a:rPr lang="en-US" sz="1100" kern="1200" dirty="0">
                          <a:solidFill>
                            <a:schemeClr val="tx1"/>
                          </a:solidFill>
                          <a:latin typeface="Segoe UI" panose="020B0502040204020203" pitchFamily="34" charset="0"/>
                          <a:cs typeface="Segoe UI" panose="020B0502040204020203" pitchFamily="34" charset="0"/>
                        </a:rPr>
                        <a:t>DirectQuery</a:t>
                      </a:r>
                      <a:endParaRPr lang="en-US" sz="1100" b="0" kern="1200" dirty="0">
                        <a:solidFill>
                          <a:schemeClr val="tx1"/>
                        </a:solidFill>
                        <a:latin typeface="Segoe UI" panose="020B0502040204020203" pitchFamily="34" charset="0"/>
                        <a:ea typeface="+mn-ea"/>
                        <a:cs typeface="Segoe UI" panose="020B0502040204020203" pitchFamily="34" charset="0"/>
                      </a:endParaRPr>
                    </a:p>
                  </a:txBody>
                  <a:tcPr marL="89617" marR="89617" marT="44808" marB="44808">
                    <a:solidFill>
                      <a:srgbClr val="FFCC00"/>
                    </a:solidFill>
                  </a:tcPr>
                </a:tc>
                <a:tc>
                  <a:txBody>
                    <a:bodyPr/>
                    <a:lstStyle/>
                    <a:p>
                      <a:pPr algn="ctr"/>
                      <a:r>
                        <a:rPr lang="en-US" sz="1100" kern="1200" dirty="0">
                          <a:solidFill>
                            <a:schemeClr val="tx1"/>
                          </a:solidFill>
                          <a:latin typeface="Segoe UI" panose="020B0502040204020203" pitchFamily="34" charset="0"/>
                          <a:cs typeface="Segoe UI" panose="020B0502040204020203" pitchFamily="34" charset="0"/>
                        </a:rPr>
                        <a:t>Live/Exploration</a:t>
                      </a:r>
                      <a:endParaRPr lang="en-US" sz="1100" b="0" kern="1200" dirty="0">
                        <a:solidFill>
                          <a:schemeClr val="tx1"/>
                        </a:solidFill>
                        <a:latin typeface="Segoe UI" panose="020B0502040204020203" pitchFamily="34" charset="0"/>
                        <a:ea typeface="+mn-ea"/>
                        <a:cs typeface="Segoe UI" panose="020B0502040204020203" pitchFamily="34" charset="0"/>
                      </a:endParaRPr>
                    </a:p>
                  </a:txBody>
                  <a:tcPr marL="89617" marR="89617" marT="44808" marB="44808">
                    <a:solidFill>
                      <a:srgbClr val="FFCC00"/>
                    </a:solidFill>
                  </a:tcPr>
                </a:tc>
                <a:tc>
                  <a:txBody>
                    <a:bodyPr/>
                    <a:lstStyle/>
                    <a:p>
                      <a:pPr algn="ctr"/>
                      <a:r>
                        <a:rPr lang="en-US" sz="1100" kern="1200" dirty="0">
                          <a:solidFill>
                            <a:schemeClr val="tx1"/>
                          </a:solidFill>
                          <a:latin typeface="Segoe UI" panose="020B0502040204020203" pitchFamily="34" charset="0"/>
                          <a:cs typeface="Segoe UI" panose="020B0502040204020203" pitchFamily="34" charset="0"/>
                        </a:rPr>
                        <a:t>Composite</a:t>
                      </a:r>
                      <a:endParaRPr lang="en-US" sz="1100" b="0" kern="1200" dirty="0">
                        <a:solidFill>
                          <a:schemeClr val="tx1"/>
                        </a:solidFill>
                        <a:latin typeface="Segoe UI" panose="020B0502040204020203" pitchFamily="34" charset="0"/>
                        <a:ea typeface="+mn-ea"/>
                        <a:cs typeface="Segoe UI" panose="020B0502040204020203" pitchFamily="34" charset="0"/>
                      </a:endParaRPr>
                    </a:p>
                  </a:txBody>
                  <a:tcPr marL="89617" marR="89617" marT="44808" marB="44808">
                    <a:solidFill>
                      <a:srgbClr val="FFCC00"/>
                    </a:solidFill>
                  </a:tcPr>
                </a:tc>
                <a:extLst>
                  <a:ext uri="{0D108BD9-81ED-4DB2-BD59-A6C34878D82A}">
                    <a16:rowId xmlns:a16="http://schemas.microsoft.com/office/drawing/2014/main" val="72075556"/>
                  </a:ext>
                </a:extLst>
              </a:tr>
              <a:tr h="930594">
                <a:tc>
                  <a:txBody>
                    <a:bodyPr/>
                    <a:lstStyle/>
                    <a:p>
                      <a:pPr algn="l"/>
                      <a:r>
                        <a:rPr lang="en-US" sz="1100" dirty="0">
                          <a:latin typeface="Segoe UI" panose="020B0502040204020203" pitchFamily="34" charset="0"/>
                          <a:cs typeface="Segoe UI" panose="020B0502040204020203" pitchFamily="34" charset="0"/>
                        </a:rPr>
                        <a:t>Overview</a:t>
                      </a:r>
                      <a:endParaRPr lang="en-US" sz="1100" dirty="0">
                        <a:solidFill>
                          <a:schemeClr val="tx2"/>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ETL</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Data</a:t>
                      </a:r>
                      <a:r>
                        <a:rPr lang="en-US" sz="1100" baseline="0" dirty="0">
                          <a:latin typeface="Segoe UI" panose="020B0502040204020203" pitchFamily="34" charset="0"/>
                          <a:cs typeface="Segoe UI" panose="020B0502040204020203" pitchFamily="34" charset="0"/>
                        </a:rPr>
                        <a:t> download</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Select specific tables</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No data download</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Queries triggered from</a:t>
                      </a:r>
                      <a:br>
                        <a:rPr lang="en-US" sz="1100" dirty="0">
                          <a:latin typeface="Segoe UI" panose="020B0502040204020203" pitchFamily="34" charset="0"/>
                          <a:cs typeface="Segoe UI" panose="020B0502040204020203" pitchFamily="34" charset="0"/>
                        </a:rPr>
                      </a:br>
                      <a:r>
                        <a:rPr lang="en-US" sz="1100" dirty="0">
                          <a:latin typeface="Segoe UI" panose="020B0502040204020203" pitchFamily="34" charset="0"/>
                          <a:cs typeface="Segoe UI" panose="020B0502040204020203" pitchFamily="34" charset="0"/>
                        </a:rPr>
                        <a:t>Report visuals</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Explore</a:t>
                      </a:r>
                      <a:r>
                        <a:rPr lang="en-US" sz="1100" baseline="0" dirty="0">
                          <a:latin typeface="Segoe UI" panose="020B0502040204020203" pitchFamily="34" charset="0"/>
                          <a:cs typeface="Segoe UI" panose="020B0502040204020203" pitchFamily="34" charset="0"/>
                        </a:rPr>
                        <a:t> source objects from Report surface</a:t>
                      </a:r>
                    </a:p>
                    <a:p>
                      <a:pPr marL="0" indent="0" algn="l">
                        <a:spcBef>
                          <a:spcPts val="0"/>
                        </a:spcBef>
                        <a:spcAft>
                          <a:spcPts val="0"/>
                        </a:spcAft>
                        <a:buFont typeface="Arial" panose="020B0604020202020204" pitchFamily="34" charset="0"/>
                        <a:buNone/>
                      </a:pPr>
                      <a:r>
                        <a:rPr lang="en-US" sz="1100" baseline="0" dirty="0">
                          <a:latin typeface="Segoe UI" panose="020B0502040204020203" pitchFamily="34" charset="0"/>
                          <a:cs typeface="Segoe UI" panose="020B0502040204020203" pitchFamily="34" charset="0"/>
                        </a:rPr>
                        <a:t>No data download</a:t>
                      </a:r>
                    </a:p>
                    <a:p>
                      <a:pPr marL="0" indent="0" algn="l">
                        <a:spcBef>
                          <a:spcPts val="0"/>
                        </a:spcBef>
                        <a:spcAft>
                          <a:spcPts val="0"/>
                        </a:spcAft>
                        <a:buFont typeface="Arial" panose="020B0604020202020204" pitchFamily="34" charset="0"/>
                        <a:buNone/>
                      </a:pPr>
                      <a:r>
                        <a:rPr lang="en-US" sz="1100" baseline="0" dirty="0">
                          <a:latin typeface="Segoe UI" panose="020B0502040204020203" pitchFamily="34" charset="0"/>
                          <a:cs typeface="Segoe UI" panose="020B0502040204020203" pitchFamily="34" charset="0"/>
                        </a:rPr>
                        <a:t>Queries triggered from</a:t>
                      </a:r>
                      <a:br>
                        <a:rPr lang="en-US" sz="1100" baseline="0" dirty="0">
                          <a:latin typeface="Segoe UI" panose="020B0502040204020203" pitchFamily="34" charset="0"/>
                          <a:cs typeface="Segoe UI" panose="020B0502040204020203" pitchFamily="34" charset="0"/>
                        </a:rPr>
                      </a:br>
                      <a:r>
                        <a:rPr lang="en-US" sz="1100" baseline="0" dirty="0">
                          <a:latin typeface="Segoe UI" panose="020B0502040204020203" pitchFamily="34" charset="0"/>
                          <a:cs typeface="Segoe UI" panose="020B0502040204020203" pitchFamily="34" charset="0"/>
                        </a:rPr>
                        <a:t>Report visuals</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Combine multiple data connections including direct query connections or import or a combination thereof</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extLst>
                  <a:ext uri="{0D108BD9-81ED-4DB2-BD59-A6C34878D82A}">
                    <a16:rowId xmlns:a16="http://schemas.microsoft.com/office/drawing/2014/main" val="3461929723"/>
                  </a:ext>
                </a:extLst>
              </a:tr>
              <a:tr h="1102289">
                <a:tc>
                  <a:txBody>
                    <a:bodyPr/>
                    <a:lstStyle/>
                    <a:p>
                      <a:pPr algn="l"/>
                      <a:r>
                        <a:rPr lang="en-US" sz="1100" dirty="0">
                          <a:latin typeface="Segoe UI" panose="020B0502040204020203" pitchFamily="34" charset="0"/>
                          <a:cs typeface="Segoe UI" panose="020B0502040204020203" pitchFamily="34" charset="0"/>
                        </a:rPr>
                        <a:t>Supported Data Sources</a:t>
                      </a:r>
                      <a:endParaRPr lang="en-US" sz="1100" dirty="0">
                        <a:solidFill>
                          <a:schemeClr val="tx2"/>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All</a:t>
                      </a:r>
                      <a:r>
                        <a:rPr lang="en-US" sz="1100" baseline="0" dirty="0">
                          <a:latin typeface="Segoe UI" panose="020B0502040204020203" pitchFamily="34" charset="0"/>
                          <a:cs typeface="Segoe UI" panose="020B0502040204020203" pitchFamily="34" charset="0"/>
                        </a:rPr>
                        <a:t> sources (&gt;80 sources)</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SQL Server</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Azure SQL Database</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Azure SQL Data Warehouse</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SAP HANA </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Oracle</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Teradata</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SQL Server Analysis Services (Tabular &amp; Multidimensional)</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Following multidimensional data sources are NOT supported</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SAP HANA and BW</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SAP Business Warehouse</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SQL Server Analysis Services</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Power BI Datasets</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extLst>
                  <a:ext uri="{0D108BD9-81ED-4DB2-BD59-A6C34878D82A}">
                    <a16:rowId xmlns:a16="http://schemas.microsoft.com/office/drawing/2014/main" val="637972733"/>
                  </a:ext>
                </a:extLst>
              </a:tr>
              <a:tr h="542126">
                <a:tc>
                  <a:txBody>
                    <a:bodyPr/>
                    <a:lstStyle/>
                    <a:p>
                      <a:pPr algn="l"/>
                      <a:r>
                        <a:rPr lang="en-US" sz="1100" dirty="0">
                          <a:latin typeface="Segoe UI" panose="020B0502040204020203" pitchFamily="34" charset="0"/>
                          <a:cs typeface="Segoe UI" panose="020B0502040204020203" pitchFamily="34" charset="0"/>
                        </a:rPr>
                        <a:t>Max # of data sources per report</a:t>
                      </a:r>
                      <a:endParaRPr lang="en-US" sz="1100" dirty="0">
                        <a:solidFill>
                          <a:schemeClr val="tx2"/>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Unlimited</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One</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One</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Unlimited</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extLst>
                  <a:ext uri="{0D108BD9-81ED-4DB2-BD59-A6C34878D82A}">
                    <a16:rowId xmlns:a16="http://schemas.microsoft.com/office/drawing/2014/main" val="1856105198"/>
                  </a:ext>
                </a:extLst>
              </a:tr>
              <a:tr h="587202">
                <a:tc>
                  <a:txBody>
                    <a:bodyPr/>
                    <a:lstStyle/>
                    <a:p>
                      <a:pPr algn="l"/>
                      <a:r>
                        <a:rPr lang="en-US" sz="1100" dirty="0">
                          <a:latin typeface="Segoe UI" panose="020B0502040204020203" pitchFamily="34" charset="0"/>
                          <a:cs typeface="Segoe UI" panose="020B0502040204020203" pitchFamily="34" charset="0"/>
                        </a:rPr>
                        <a:t>Data Transformations</a:t>
                      </a:r>
                      <a:endParaRPr lang="en-US" sz="1100" dirty="0">
                        <a:solidFill>
                          <a:schemeClr val="tx2"/>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All transformations (100’s)</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Partial support</a:t>
                      </a:r>
                      <a:br>
                        <a:rPr lang="en-US" sz="1100" dirty="0">
                          <a:latin typeface="Segoe UI" panose="020B0502040204020203" pitchFamily="34" charset="0"/>
                          <a:cs typeface="Segoe UI" panose="020B0502040204020203" pitchFamily="34" charset="0"/>
                        </a:rPr>
                      </a:br>
                      <a:r>
                        <a:rPr lang="en-US" sz="1100" dirty="0">
                          <a:latin typeface="Segoe UI" panose="020B0502040204020203" pitchFamily="34" charset="0"/>
                          <a:cs typeface="Segoe UI" panose="020B0502040204020203" pitchFamily="34" charset="0"/>
                        </a:rPr>
                        <a:t>(varies by data source)</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None</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All transformations for import queries</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Partial support for </a:t>
                      </a:r>
                      <a:r>
                        <a:rPr lang="en-US" sz="1100" dirty="0" err="1">
                          <a:latin typeface="Segoe UI" panose="020B0502040204020203" pitchFamily="34" charset="0"/>
                          <a:cs typeface="Segoe UI" panose="020B0502040204020203" pitchFamily="34" charset="0"/>
                        </a:rPr>
                        <a:t>DirectQuery</a:t>
                      </a:r>
                      <a:r>
                        <a:rPr lang="en-US" sz="1100" dirty="0">
                          <a:latin typeface="Segoe UI" panose="020B0502040204020203" pitchFamily="34" charset="0"/>
                          <a:cs typeface="Segoe UI" panose="020B0502040204020203" pitchFamily="34" charset="0"/>
                        </a:rPr>
                        <a:t> (by data source)</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extLst>
                  <a:ext uri="{0D108BD9-81ED-4DB2-BD59-A6C34878D82A}">
                    <a16:rowId xmlns:a16="http://schemas.microsoft.com/office/drawing/2014/main" val="34648503"/>
                  </a:ext>
                </a:extLst>
              </a:tr>
              <a:tr h="587202">
                <a:tc>
                  <a:txBody>
                    <a:bodyPr/>
                    <a:lstStyle/>
                    <a:p>
                      <a:pPr algn="l"/>
                      <a:r>
                        <a:rPr lang="en-US" sz="1100" dirty="0">
                          <a:latin typeface="Segoe UI" panose="020B0502040204020203" pitchFamily="34" charset="0"/>
                          <a:cs typeface="Segoe UI" panose="020B0502040204020203" pitchFamily="34" charset="0"/>
                        </a:rPr>
                        <a:t>Mashup Capabilities</a:t>
                      </a:r>
                      <a:endParaRPr lang="en-US" sz="1100" dirty="0">
                        <a:solidFill>
                          <a:schemeClr val="tx2"/>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Merge (Joins)</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Append (Union)</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Parameterized queries</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Merge (Joins)</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Append (Union)</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None</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Import capabilities for imported queries</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Direct Query capabilities for Direct queries</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extLst>
                  <a:ext uri="{0D108BD9-81ED-4DB2-BD59-A6C34878D82A}">
                    <a16:rowId xmlns:a16="http://schemas.microsoft.com/office/drawing/2014/main" val="3056640662"/>
                  </a:ext>
                </a:extLst>
              </a:tr>
              <a:tr h="758898">
                <a:tc>
                  <a:txBody>
                    <a:bodyPr/>
                    <a:lstStyle/>
                    <a:p>
                      <a:pPr algn="l"/>
                      <a:r>
                        <a:rPr lang="en-US" sz="1100" dirty="0">
                          <a:latin typeface="Segoe UI" panose="020B0502040204020203" pitchFamily="34" charset="0"/>
                          <a:cs typeface="Segoe UI" panose="020B0502040204020203" pitchFamily="34" charset="0"/>
                        </a:rPr>
                        <a:t>Modeling Capabilities</a:t>
                      </a:r>
                      <a:endParaRPr lang="en-US" sz="1100" dirty="0">
                        <a:solidFill>
                          <a:schemeClr val="tx2"/>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Relationships</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Calculated Columns &amp; Tables</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Measures</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Hierarchies</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Calculated Columns</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Measures</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Change Column Types</a:t>
                      </a:r>
                    </a:p>
                    <a:p>
                      <a:pPr marL="0" indent="0" algn="l">
                        <a:spcBef>
                          <a:spcPts val="0"/>
                        </a:spcBef>
                        <a:spcAft>
                          <a:spcPts val="0"/>
                        </a:spcAft>
                        <a:buFont typeface="Arial" panose="020B0604020202020204" pitchFamily="34" charset="0"/>
                        <a:buNone/>
                      </a:pP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None</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Relationship between queries from different data sources</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extLst>
                  <a:ext uri="{0D108BD9-81ED-4DB2-BD59-A6C34878D82A}">
                    <a16:rowId xmlns:a16="http://schemas.microsoft.com/office/drawing/2014/main" val="4191750143"/>
                  </a:ext>
                </a:extLst>
              </a:tr>
            </a:tbl>
          </a:graphicData>
        </a:graphic>
      </p:graphicFrame>
      <p:sp>
        <p:nvSpPr>
          <p:cNvPr id="6" name="Footer Placeholder 8">
            <a:extLst>
              <a:ext uri="{FF2B5EF4-FFF2-40B4-BE49-F238E27FC236}">
                <a16:creationId xmlns:a16="http://schemas.microsoft.com/office/drawing/2014/main" id="{1E4F03FE-AAB4-4625-BDAC-0D00A5D06DE1}"/>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20903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651255" y="2871165"/>
            <a:ext cx="11339055" cy="2194603"/>
          </a:xfrm>
        </p:spPr>
        <p:txBody>
          <a:bodyPr vert="horz" lIns="91440" tIns="45720" rIns="91440" bIns="45720" rtlCol="0" anchor="t">
            <a:noAutofit/>
          </a:bodyPr>
          <a:lstStyle/>
          <a:p>
            <a:r>
              <a:rPr lang="en-US" sz="4000" dirty="0"/>
              <a:t>At the end of the training, please fill our survey </a:t>
            </a:r>
          </a:p>
          <a:p>
            <a:r>
              <a:rPr lang="en-US" dirty="0">
                <a:ea typeface="+mj-lt"/>
                <a:cs typeface="+mj-lt"/>
                <a:hlinkClick r:id="rId3"/>
              </a:rPr>
              <a:t>https://aka.ms/PBIAdminIADSurvey</a:t>
            </a:r>
            <a:r>
              <a:rPr lang="en-US" dirty="0">
                <a:ea typeface="+mj-lt"/>
                <a:cs typeface="+mj-lt"/>
              </a:rPr>
              <a:t> </a:t>
            </a:r>
          </a:p>
          <a:p>
            <a:r>
              <a:rPr lang="en-US" sz="4400" dirty="0">
                <a:ea typeface="+mj-lt"/>
                <a:cs typeface="+mj-lt"/>
              </a:rPr>
              <a:t>It helps us maintain and improve the training</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039FA34F-1E9A-419A-8548-86A22B44EC0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b="1" dirty="0">
                <a:solidFill>
                  <a:schemeClr val="bg1"/>
                </a:solidFill>
              </a:rPr>
              <a:t>© 2022 Microsoft All rights reserved. </a:t>
            </a:r>
          </a:p>
        </p:txBody>
      </p:sp>
    </p:spTree>
    <p:extLst>
      <p:ext uri="{BB962C8B-B14F-4D97-AF65-F5344CB8AC3E}">
        <p14:creationId xmlns:p14="http://schemas.microsoft.com/office/powerpoint/2010/main" val="258502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Personal Gateway vs Enterprise Gateway</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aphicFrame>
        <p:nvGraphicFramePr>
          <p:cNvPr id="2" name="Content Placeholder 3">
            <a:extLst>
              <a:ext uri="{FF2B5EF4-FFF2-40B4-BE49-F238E27FC236}">
                <a16:creationId xmlns:a16="http://schemas.microsoft.com/office/drawing/2014/main" id="{9CDD4203-C571-4F98-9B1A-8A9676A5306C}"/>
              </a:ext>
            </a:extLst>
          </p:cNvPr>
          <p:cNvGraphicFramePr>
            <a:graphicFrameLocks/>
          </p:cNvGraphicFramePr>
          <p:nvPr>
            <p:extLst>
              <p:ext uri="{D42A27DB-BD31-4B8C-83A1-F6EECF244321}">
                <p14:modId xmlns:p14="http://schemas.microsoft.com/office/powerpoint/2010/main" val="2881970636"/>
              </p:ext>
            </p:extLst>
          </p:nvPr>
        </p:nvGraphicFramePr>
        <p:xfrm>
          <a:off x="561947" y="1896901"/>
          <a:ext cx="11026105" cy="4740119"/>
        </p:xfrm>
        <a:graphic>
          <a:graphicData uri="http://schemas.openxmlformats.org/drawingml/2006/table">
            <a:tbl>
              <a:tblPr firstRow="1" firstCol="1" bandRow="1">
                <a:tableStyleId>{17292A2E-F333-43FB-9621-5CBBE7FDCDCB}</a:tableStyleId>
              </a:tblPr>
              <a:tblGrid>
                <a:gridCol w="1492267">
                  <a:extLst>
                    <a:ext uri="{9D8B030D-6E8A-4147-A177-3AD203B41FA5}">
                      <a16:colId xmlns:a16="http://schemas.microsoft.com/office/drawing/2014/main" val="1066919493"/>
                    </a:ext>
                  </a:extLst>
                </a:gridCol>
                <a:gridCol w="4312326">
                  <a:extLst>
                    <a:ext uri="{9D8B030D-6E8A-4147-A177-3AD203B41FA5}">
                      <a16:colId xmlns:a16="http://schemas.microsoft.com/office/drawing/2014/main" val="1805865308"/>
                    </a:ext>
                  </a:extLst>
                </a:gridCol>
                <a:gridCol w="5221512">
                  <a:extLst>
                    <a:ext uri="{9D8B030D-6E8A-4147-A177-3AD203B41FA5}">
                      <a16:colId xmlns:a16="http://schemas.microsoft.com/office/drawing/2014/main" val="1978515893"/>
                    </a:ext>
                  </a:extLst>
                </a:gridCol>
              </a:tblGrid>
              <a:tr h="802118">
                <a:tc>
                  <a:txBody>
                    <a:bodyPr/>
                    <a:lstStyle/>
                    <a:p>
                      <a:endParaRPr lang="en-US" sz="1800" b="0" dirty="0">
                        <a:solidFill>
                          <a:srgbClr val="EDC30D"/>
                        </a:solidFill>
                        <a:latin typeface="Segoe UI" panose="020B0502040204020203" pitchFamily="34" charset="0"/>
                        <a:cs typeface="Segoe UI" panose="020B0502040204020203" pitchFamily="34" charset="0"/>
                      </a:endParaRPr>
                    </a:p>
                  </a:txBody>
                  <a:tcPr marL="124311" marR="124311" marT="62156" marB="62156">
                    <a:solidFill>
                      <a:srgbClr val="FFCC00"/>
                    </a:solidFill>
                  </a:tcPr>
                </a:tc>
                <a:tc>
                  <a:txBody>
                    <a:bodyPr/>
                    <a:lstStyle/>
                    <a:p>
                      <a:r>
                        <a:rPr lang="en-US" sz="1800" dirty="0">
                          <a:solidFill>
                            <a:schemeClr val="tx1"/>
                          </a:solidFill>
                          <a:latin typeface="Segoe UI" panose="020B0502040204020203" pitchFamily="34" charset="0"/>
                          <a:cs typeface="Segoe UI" panose="020B0502040204020203" pitchFamily="34" charset="0"/>
                        </a:rPr>
                        <a:t>On-premises Data Gateway </a:t>
                      </a:r>
                      <a:br>
                        <a:rPr lang="en-US" sz="1800" dirty="0">
                          <a:solidFill>
                            <a:schemeClr val="tx1"/>
                          </a:solidFill>
                          <a:latin typeface="Segoe UI" panose="020B0502040204020203" pitchFamily="34" charset="0"/>
                          <a:cs typeface="Segoe UI" panose="020B0502040204020203" pitchFamily="34" charset="0"/>
                        </a:rPr>
                      </a:br>
                      <a:r>
                        <a:rPr lang="en-US" sz="1800" dirty="0">
                          <a:solidFill>
                            <a:schemeClr val="tx1"/>
                          </a:solidFill>
                          <a:latin typeface="Segoe UI" panose="020B0502040204020203" pitchFamily="34" charset="0"/>
                          <a:cs typeface="Segoe UI" panose="020B0502040204020203" pitchFamily="34" charset="0"/>
                        </a:rPr>
                        <a:t>(Personal Mode)</a:t>
                      </a:r>
                    </a:p>
                  </a:txBody>
                  <a:tcPr marL="124311" marR="124311" marT="62156" marB="62156">
                    <a:solidFill>
                      <a:srgbClr val="FFCC00"/>
                    </a:solidFill>
                  </a:tcPr>
                </a:tc>
                <a:tc>
                  <a:txBody>
                    <a:bodyPr/>
                    <a:lstStyle/>
                    <a:p>
                      <a:r>
                        <a:rPr lang="en-US" sz="1800" dirty="0">
                          <a:solidFill>
                            <a:schemeClr val="tx1"/>
                          </a:solidFill>
                          <a:latin typeface="Segoe UI" panose="020B0502040204020203" pitchFamily="34" charset="0"/>
                          <a:cs typeface="Segoe UI" panose="020B0502040204020203" pitchFamily="34" charset="0"/>
                        </a:rPr>
                        <a:t>On-premises</a:t>
                      </a:r>
                      <a:r>
                        <a:rPr lang="en-US" sz="1800" baseline="0" dirty="0">
                          <a:solidFill>
                            <a:schemeClr val="tx1"/>
                          </a:solidFill>
                          <a:latin typeface="Segoe UI" panose="020B0502040204020203" pitchFamily="34" charset="0"/>
                          <a:cs typeface="Segoe UI" panose="020B0502040204020203" pitchFamily="34" charset="0"/>
                        </a:rPr>
                        <a:t> Data Gateway </a:t>
                      </a:r>
                    </a:p>
                    <a:p>
                      <a:r>
                        <a:rPr lang="en-US" sz="1800" baseline="0" dirty="0">
                          <a:solidFill>
                            <a:schemeClr val="tx1"/>
                          </a:solidFill>
                          <a:latin typeface="Segoe UI" panose="020B0502040204020203" pitchFamily="34" charset="0"/>
                          <a:cs typeface="Segoe UI" panose="020B0502040204020203" pitchFamily="34" charset="0"/>
                        </a:rPr>
                        <a:t>(aka Enterprise Gateway)</a:t>
                      </a:r>
                      <a:endParaRPr lang="en-US" sz="1800" dirty="0">
                        <a:solidFill>
                          <a:schemeClr val="tx1"/>
                        </a:solidFill>
                        <a:latin typeface="Segoe UI" panose="020B0502040204020203" pitchFamily="34" charset="0"/>
                        <a:cs typeface="Segoe UI" panose="020B0502040204020203" pitchFamily="34" charset="0"/>
                      </a:endParaRPr>
                    </a:p>
                  </a:txBody>
                  <a:tcPr marL="124311" marR="124311" marT="62156" marB="62156">
                    <a:solidFill>
                      <a:srgbClr val="FFCC00"/>
                    </a:solidFill>
                  </a:tcPr>
                </a:tc>
                <a:extLst>
                  <a:ext uri="{0D108BD9-81ED-4DB2-BD59-A6C34878D82A}">
                    <a16:rowId xmlns:a16="http://schemas.microsoft.com/office/drawing/2014/main" val="3965946224"/>
                  </a:ext>
                </a:extLst>
              </a:tr>
              <a:tr h="1136184">
                <a:tc>
                  <a:txBody>
                    <a:bodyPr/>
                    <a:lstStyle/>
                    <a:p>
                      <a:r>
                        <a:rPr lang="en-US" sz="1800" dirty="0">
                          <a:latin typeface="Segoe UI" panose="020B0502040204020203" pitchFamily="34" charset="0"/>
                          <a:cs typeface="Segoe UI" panose="020B0502040204020203" pitchFamily="34" charset="0"/>
                        </a:rPr>
                        <a:t>Target Persona</a:t>
                      </a:r>
                      <a:endParaRPr lang="en-US" sz="1800" b="0" dirty="0">
                        <a:latin typeface="Segoe UI" panose="020B0502040204020203" pitchFamily="34" charset="0"/>
                        <a:cs typeface="Segoe UI" panose="020B0502040204020203" pitchFamily="34" charset="0"/>
                      </a:endParaRPr>
                    </a:p>
                  </a:txBody>
                  <a:tcPr marL="124311" marR="124311" marT="62156" marB="62156"/>
                </a:tc>
                <a:tc>
                  <a:txBody>
                    <a:bodyPr/>
                    <a:lstStyle/>
                    <a:p>
                      <a:pPr marL="0" indent="0">
                        <a:buFont typeface="Arial" panose="020B0604020202020204" pitchFamily="34" charset="0"/>
                        <a:buNone/>
                      </a:pPr>
                      <a:r>
                        <a:rPr lang="en-US" sz="1800" dirty="0">
                          <a:latin typeface="Segoe UI" panose="020B0502040204020203" pitchFamily="34" charset="0"/>
                          <a:cs typeface="Segoe UI" panose="020B0502040204020203" pitchFamily="34" charset="0"/>
                        </a:rPr>
                        <a:t>Business</a:t>
                      </a:r>
                      <a:r>
                        <a:rPr lang="en-US" sz="1800" baseline="0" dirty="0">
                          <a:latin typeface="Segoe UI" panose="020B0502040204020203" pitchFamily="34" charset="0"/>
                          <a:cs typeface="Segoe UI" panose="020B0502040204020203" pitchFamily="34" charset="0"/>
                        </a:rPr>
                        <a:t> analyst sets up and uses the gateway for her data sources only</a:t>
                      </a:r>
                      <a:endParaRPr lang="en-US" sz="1800" dirty="0">
                        <a:latin typeface="Segoe UI" panose="020B0502040204020203" pitchFamily="34" charset="0"/>
                        <a:cs typeface="Segoe UI" panose="020B0502040204020203" pitchFamily="34" charset="0"/>
                      </a:endParaRPr>
                    </a:p>
                  </a:txBody>
                  <a:tcPr marL="124311" marR="124311" marT="62156" marB="62156"/>
                </a:tc>
                <a:tc>
                  <a:txBody>
                    <a:bodyPr/>
                    <a:lstStyle/>
                    <a:p>
                      <a:pPr marL="28575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BI Admins set up the gateway</a:t>
                      </a:r>
                      <a:r>
                        <a:rPr lang="en-US" sz="1800" baseline="0" dirty="0">
                          <a:latin typeface="Segoe UI" panose="020B0502040204020203" pitchFamily="34" charset="0"/>
                          <a:cs typeface="Segoe UI" panose="020B0502040204020203" pitchFamily="34" charset="0"/>
                        </a:rPr>
                        <a:t> for their department/ company</a:t>
                      </a:r>
                      <a:r>
                        <a:rPr lang="en-US" sz="1800" dirty="0">
                          <a:latin typeface="Segoe UI" panose="020B0502040204020203" pitchFamily="34" charset="0"/>
                          <a:cs typeface="Segoe UI" panose="020B0502040204020203" pitchFamily="34" charset="0"/>
                        </a:rPr>
                        <a:t> </a:t>
                      </a:r>
                    </a:p>
                    <a:p>
                      <a:pPr marL="28575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Multiple</a:t>
                      </a:r>
                      <a:r>
                        <a:rPr lang="en-US" sz="1800" baseline="0" dirty="0">
                          <a:latin typeface="Segoe UI" panose="020B0502040204020203" pitchFamily="34" charset="0"/>
                          <a:cs typeface="Segoe UI" panose="020B0502040204020203" pitchFamily="34" charset="0"/>
                        </a:rPr>
                        <a:t> </a:t>
                      </a:r>
                      <a:r>
                        <a:rPr lang="en-US" sz="1800" dirty="0">
                          <a:latin typeface="Segoe UI" panose="020B0502040204020203" pitchFamily="34" charset="0"/>
                          <a:cs typeface="Segoe UI" panose="020B0502040204020203" pitchFamily="34" charset="0"/>
                        </a:rPr>
                        <a:t>users use the</a:t>
                      </a:r>
                      <a:r>
                        <a:rPr lang="en-US" sz="1800" baseline="0" dirty="0">
                          <a:latin typeface="Segoe UI" panose="020B0502040204020203" pitchFamily="34" charset="0"/>
                          <a:cs typeface="Segoe UI" panose="020B0502040204020203" pitchFamily="34" charset="0"/>
                        </a:rPr>
                        <a:t> gateway setup by the admins</a:t>
                      </a:r>
                      <a:endParaRPr lang="en-US" sz="1800" dirty="0">
                        <a:latin typeface="Segoe UI" panose="020B0502040204020203" pitchFamily="34" charset="0"/>
                        <a:cs typeface="Segoe UI" panose="020B0502040204020203" pitchFamily="34" charset="0"/>
                      </a:endParaRPr>
                    </a:p>
                  </a:txBody>
                  <a:tcPr marL="124311" marR="124311" marT="62156" marB="62156"/>
                </a:tc>
                <a:extLst>
                  <a:ext uri="{0D108BD9-81ED-4DB2-BD59-A6C34878D82A}">
                    <a16:rowId xmlns:a16="http://schemas.microsoft.com/office/drawing/2014/main" val="3751448707"/>
                  </a:ext>
                </a:extLst>
              </a:tr>
              <a:tr h="347832">
                <a:tc rowSpan="3">
                  <a:txBody>
                    <a:bodyPr/>
                    <a:lstStyle/>
                    <a:p>
                      <a:r>
                        <a:rPr lang="en-US" sz="1800" dirty="0">
                          <a:latin typeface="Segoe UI" panose="020B0502040204020203" pitchFamily="34" charset="0"/>
                          <a:cs typeface="Segoe UI" panose="020B0502040204020203" pitchFamily="34" charset="0"/>
                        </a:rPr>
                        <a:t>Features</a:t>
                      </a:r>
                      <a:endParaRPr lang="en-US" sz="1800" b="0" dirty="0">
                        <a:latin typeface="Segoe UI" panose="020B0502040204020203" pitchFamily="34" charset="0"/>
                        <a:cs typeface="Segoe UI" panose="020B0502040204020203" pitchFamily="34" charset="0"/>
                      </a:endParaRPr>
                    </a:p>
                  </a:txBody>
                  <a:tcPr marL="124311" marR="124311" marT="62156" marB="62156"/>
                </a:tc>
                <a:tc>
                  <a:txBody>
                    <a:bodyPr/>
                    <a:lstStyle/>
                    <a:p>
                      <a:r>
                        <a:rPr lang="en-US" sz="1800" dirty="0">
                          <a:latin typeface="Segoe UI" panose="020B0502040204020203" pitchFamily="34" charset="0"/>
                          <a:cs typeface="Segoe UI" panose="020B0502040204020203" pitchFamily="34" charset="0"/>
                        </a:rPr>
                        <a:t>Import with scheduled refresh</a:t>
                      </a:r>
                    </a:p>
                  </a:txBody>
                  <a:tcPr marL="124311" marR="124311" marT="62156" marB="62156"/>
                </a:tc>
                <a:tc>
                  <a:txBody>
                    <a:bodyPr/>
                    <a:lstStyle/>
                    <a:p>
                      <a:r>
                        <a:rPr lang="en-US" sz="1800" dirty="0">
                          <a:latin typeface="Segoe UI" panose="020B0502040204020203" pitchFamily="34" charset="0"/>
                          <a:cs typeface="Segoe UI" panose="020B0502040204020203" pitchFamily="34" charset="0"/>
                        </a:rPr>
                        <a:t>Direct query</a:t>
                      </a:r>
                      <a:r>
                        <a:rPr lang="en-US" sz="1800" baseline="0" dirty="0">
                          <a:latin typeface="Segoe UI" panose="020B0502040204020203" pitchFamily="34" charset="0"/>
                          <a:cs typeface="Segoe UI" panose="020B0502040204020203" pitchFamily="34" charset="0"/>
                        </a:rPr>
                        <a:t> and scheduled refresh</a:t>
                      </a:r>
                      <a:endParaRPr lang="en-US" sz="1800" dirty="0">
                        <a:latin typeface="Segoe UI" panose="020B0502040204020203" pitchFamily="34" charset="0"/>
                        <a:cs typeface="Segoe UI" panose="020B0502040204020203" pitchFamily="34" charset="0"/>
                      </a:endParaRPr>
                    </a:p>
                  </a:txBody>
                  <a:tcPr marL="124311" marR="124311" marT="62156" marB="62156"/>
                </a:tc>
                <a:extLst>
                  <a:ext uri="{0D108BD9-81ED-4DB2-BD59-A6C34878D82A}">
                    <a16:rowId xmlns:a16="http://schemas.microsoft.com/office/drawing/2014/main" val="728515353"/>
                  </a:ext>
                </a:extLst>
              </a:tr>
              <a:tr h="609279">
                <a:tc vMerge="1">
                  <a:txBody>
                    <a:bodyPr/>
                    <a:lstStyle/>
                    <a:p>
                      <a:endParaRPr lang="en-US"/>
                    </a:p>
                  </a:txBody>
                  <a:tcPr/>
                </a:tc>
                <a:tc>
                  <a:txBody>
                    <a:bodyPr/>
                    <a:lstStyle/>
                    <a:p>
                      <a:r>
                        <a:rPr lang="en-US" sz="1800" baseline="0" dirty="0">
                          <a:latin typeface="Segoe UI" panose="020B0502040204020203" pitchFamily="34" charset="0"/>
                          <a:cs typeface="Segoe UI" panose="020B0502040204020203" pitchFamily="34" charset="0"/>
                        </a:rPr>
                        <a:t>No additional data source configuration to set up a refresh</a:t>
                      </a:r>
                    </a:p>
                  </a:txBody>
                  <a:tcPr marL="124311" marR="124311" marT="62156" marB="62156"/>
                </a:tc>
                <a:tc>
                  <a:txBody>
                    <a:bodyPr/>
                    <a:lstStyle/>
                    <a:p>
                      <a:r>
                        <a:rPr lang="en-US" sz="1800" dirty="0">
                          <a:latin typeface="Segoe UI" panose="020B0502040204020203" pitchFamily="34" charset="0"/>
                          <a:cs typeface="Segoe UI" panose="020B0502040204020203" pitchFamily="34" charset="0"/>
                        </a:rPr>
                        <a:t>Gateway admin needs to configure each</a:t>
                      </a:r>
                      <a:r>
                        <a:rPr lang="en-US" sz="1800" baseline="0" dirty="0">
                          <a:latin typeface="Segoe UI" panose="020B0502040204020203" pitchFamily="34" charset="0"/>
                          <a:cs typeface="Segoe UI" panose="020B0502040204020203" pitchFamily="34" charset="0"/>
                        </a:rPr>
                        <a:t> data source explicitly </a:t>
                      </a:r>
                      <a:endParaRPr lang="en-US" sz="1800" dirty="0">
                        <a:latin typeface="Segoe UI" panose="020B0502040204020203" pitchFamily="34" charset="0"/>
                        <a:cs typeface="Segoe UI" panose="020B0502040204020203" pitchFamily="34" charset="0"/>
                      </a:endParaRPr>
                    </a:p>
                  </a:txBody>
                  <a:tcPr marL="124311" marR="124311" marT="62156" marB="62156"/>
                </a:tc>
                <a:extLst>
                  <a:ext uri="{0D108BD9-81ED-4DB2-BD59-A6C34878D82A}">
                    <a16:rowId xmlns:a16="http://schemas.microsoft.com/office/drawing/2014/main" val="10004"/>
                  </a:ext>
                </a:extLst>
              </a:tr>
              <a:tr h="697553">
                <a:tc vMerge="1">
                  <a:txBody>
                    <a:bodyPr/>
                    <a:lstStyle/>
                    <a:p>
                      <a:endParaRPr lang="en-US"/>
                    </a:p>
                  </a:txBody>
                  <a:tcPr/>
                </a:tc>
                <a:tc>
                  <a:txBody>
                    <a:bodyPr/>
                    <a:lstStyle/>
                    <a:p>
                      <a:r>
                        <a:rPr lang="en-US" sz="1800" dirty="0">
                          <a:latin typeface="Segoe UI" panose="020B0502040204020203" pitchFamily="34" charset="0"/>
                          <a:cs typeface="Segoe UI" panose="020B0502040204020203" pitchFamily="34" charset="0"/>
                        </a:rPr>
                        <a:t>Data source connections</a:t>
                      </a:r>
                      <a:r>
                        <a:rPr lang="en-US" sz="1800" baseline="0" dirty="0">
                          <a:latin typeface="Segoe UI" panose="020B0502040204020203" pitchFamily="34" charset="0"/>
                          <a:cs typeface="Segoe UI" panose="020B0502040204020203" pitchFamily="34" charset="0"/>
                        </a:rPr>
                        <a:t> managed </a:t>
                      </a:r>
                      <a:br>
                        <a:rPr lang="en-US" sz="1800" baseline="0" dirty="0">
                          <a:latin typeface="Segoe UI" panose="020B0502040204020203" pitchFamily="34" charset="0"/>
                          <a:cs typeface="Segoe UI" panose="020B0502040204020203" pitchFamily="34" charset="0"/>
                        </a:rPr>
                      </a:br>
                      <a:r>
                        <a:rPr lang="en-US" sz="1800" baseline="0" dirty="0">
                          <a:latin typeface="Segoe UI" panose="020B0502040204020203" pitchFamily="34" charset="0"/>
                          <a:cs typeface="Segoe UI" panose="020B0502040204020203" pitchFamily="34" charset="0"/>
                        </a:rPr>
                        <a:t>per user</a:t>
                      </a:r>
                    </a:p>
                  </a:txBody>
                  <a:tcPr marL="124311" marR="124311" marT="62156" marB="62156"/>
                </a:tc>
                <a:tc>
                  <a:txBody>
                    <a:bodyPr/>
                    <a:lstStyle/>
                    <a:p>
                      <a:r>
                        <a:rPr lang="en-US" sz="1800" dirty="0">
                          <a:latin typeface="Segoe UI" panose="020B0502040204020203" pitchFamily="34" charset="0"/>
                          <a:cs typeface="Segoe UI" panose="020B0502040204020203" pitchFamily="34" charset="0"/>
                        </a:rPr>
                        <a:t>Central data source management</a:t>
                      </a:r>
                      <a:r>
                        <a:rPr lang="en-US" sz="1800" baseline="0" dirty="0">
                          <a:latin typeface="Segoe UI" panose="020B0502040204020203" pitchFamily="34" charset="0"/>
                          <a:cs typeface="Segoe UI" panose="020B0502040204020203" pitchFamily="34" charset="0"/>
                        </a:rPr>
                        <a:t> and access control</a:t>
                      </a:r>
                      <a:endParaRPr lang="en-US" sz="1800" dirty="0">
                        <a:latin typeface="Segoe UI" panose="020B0502040204020203" pitchFamily="34" charset="0"/>
                        <a:cs typeface="Segoe UI" panose="020B0502040204020203" pitchFamily="34" charset="0"/>
                      </a:endParaRPr>
                    </a:p>
                  </a:txBody>
                  <a:tcPr marL="124311" marR="124311" marT="62156" marB="62156"/>
                </a:tc>
                <a:extLst>
                  <a:ext uri="{0D108BD9-81ED-4DB2-BD59-A6C34878D82A}">
                    <a16:rowId xmlns:a16="http://schemas.microsoft.com/office/drawing/2014/main" val="3989112853"/>
                  </a:ext>
                </a:extLst>
              </a:tr>
              <a:tr h="871675">
                <a:tc>
                  <a:txBody>
                    <a:bodyPr/>
                    <a:lstStyle/>
                    <a:p>
                      <a:r>
                        <a:rPr lang="en-US" sz="1800">
                          <a:latin typeface="Segoe UI" panose="020B0502040204020203" pitchFamily="34" charset="0"/>
                          <a:cs typeface="Segoe UI" panose="020B0502040204020203" pitchFamily="34" charset="0"/>
                        </a:rPr>
                        <a:t>Services supported</a:t>
                      </a:r>
                      <a:endParaRPr lang="en-US" sz="1800" b="0">
                        <a:latin typeface="Segoe UI" panose="020B0502040204020203" pitchFamily="34" charset="0"/>
                        <a:cs typeface="Segoe UI" panose="020B0502040204020203" pitchFamily="34" charset="0"/>
                      </a:endParaRPr>
                    </a:p>
                  </a:txBody>
                  <a:tcPr marL="124311" marR="124311" marT="62156" marB="62156"/>
                </a:tc>
                <a:tc>
                  <a:txBody>
                    <a:bodyPr/>
                    <a:lstStyle/>
                    <a:p>
                      <a:r>
                        <a:rPr lang="en-US" sz="1800">
                          <a:latin typeface="Segoe UI" panose="020B0502040204020203" pitchFamily="34" charset="0"/>
                          <a:cs typeface="Segoe UI" panose="020B0502040204020203" pitchFamily="34" charset="0"/>
                        </a:rPr>
                        <a:t>Power BI</a:t>
                      </a:r>
                    </a:p>
                  </a:txBody>
                  <a:tcPr marL="124311" marR="124311" marT="62156" marB="62156"/>
                </a:tc>
                <a:tc>
                  <a:txBody>
                    <a:bodyPr/>
                    <a:lstStyle/>
                    <a:p>
                      <a:r>
                        <a:rPr lang="en-US" sz="1800" dirty="0">
                          <a:latin typeface="Segoe UI" panose="020B0502040204020203" pitchFamily="34" charset="0"/>
                          <a:cs typeface="Segoe UI" panose="020B0502040204020203" pitchFamily="34" charset="0"/>
                        </a:rPr>
                        <a:t>Power BI, PowerApps, Microsoft</a:t>
                      </a:r>
                      <a:r>
                        <a:rPr lang="en-US" sz="1800" baseline="0" dirty="0">
                          <a:latin typeface="Segoe UI" panose="020B0502040204020203" pitchFamily="34" charset="0"/>
                          <a:cs typeface="Segoe UI" panose="020B0502040204020203" pitchFamily="34" charset="0"/>
                        </a:rPr>
                        <a:t> Flow, </a:t>
                      </a:r>
                      <a:br>
                        <a:rPr lang="en-US" sz="1800" baseline="0" dirty="0">
                          <a:latin typeface="Segoe UI" panose="020B0502040204020203" pitchFamily="34" charset="0"/>
                          <a:cs typeface="Segoe UI" panose="020B0502040204020203" pitchFamily="34" charset="0"/>
                        </a:rPr>
                      </a:br>
                      <a:r>
                        <a:rPr lang="en-US" sz="1800" baseline="0" dirty="0">
                          <a:latin typeface="Segoe UI" panose="020B0502040204020203" pitchFamily="34" charset="0"/>
                          <a:cs typeface="Segoe UI" panose="020B0502040204020203" pitchFamily="34" charset="0"/>
                        </a:rPr>
                        <a:t>Azure Logic Apps, Azure Analysis Services, </a:t>
                      </a:r>
                      <a:br>
                        <a:rPr lang="en-US" sz="1800" baseline="0" dirty="0">
                          <a:latin typeface="Segoe UI" panose="020B0502040204020203" pitchFamily="34" charset="0"/>
                          <a:cs typeface="Segoe UI" panose="020B0502040204020203" pitchFamily="34" charset="0"/>
                        </a:rPr>
                      </a:br>
                      <a:r>
                        <a:rPr lang="en-US" sz="1800" baseline="0" dirty="0">
                          <a:latin typeface="Segoe UI" panose="020B0502040204020203" pitchFamily="34" charset="0"/>
                          <a:cs typeface="Segoe UI" panose="020B0502040204020203" pitchFamily="34" charset="0"/>
                        </a:rPr>
                        <a:t>Power Query Online with CDS</a:t>
                      </a:r>
                    </a:p>
                  </a:txBody>
                  <a:tcPr marL="124311" marR="124311" marT="62156" marB="62156"/>
                </a:tc>
                <a:extLst>
                  <a:ext uri="{0D108BD9-81ED-4DB2-BD59-A6C34878D82A}">
                    <a16:rowId xmlns:a16="http://schemas.microsoft.com/office/drawing/2014/main" val="10006"/>
                  </a:ext>
                </a:extLst>
              </a:tr>
            </a:tbl>
          </a:graphicData>
        </a:graphic>
      </p:graphicFrame>
      <p:sp>
        <p:nvSpPr>
          <p:cNvPr id="6" name="Footer Placeholder 8">
            <a:extLst>
              <a:ext uri="{FF2B5EF4-FFF2-40B4-BE49-F238E27FC236}">
                <a16:creationId xmlns:a16="http://schemas.microsoft.com/office/drawing/2014/main" id="{7A2966CE-E046-40D4-BCC0-FB601F9AA365}"/>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45281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How Data is Refreshed</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aphicFrame>
        <p:nvGraphicFramePr>
          <p:cNvPr id="2" name="Content Placeholder 4">
            <a:extLst>
              <a:ext uri="{FF2B5EF4-FFF2-40B4-BE49-F238E27FC236}">
                <a16:creationId xmlns:a16="http://schemas.microsoft.com/office/drawing/2014/main" id="{19F376A8-0AC6-4A3F-8CBD-B5E2BC1D5EAD}"/>
              </a:ext>
            </a:extLst>
          </p:cNvPr>
          <p:cNvGraphicFramePr>
            <a:graphicFrameLocks/>
          </p:cNvGraphicFramePr>
          <p:nvPr>
            <p:extLst>
              <p:ext uri="{D42A27DB-BD31-4B8C-83A1-F6EECF244321}">
                <p14:modId xmlns:p14="http://schemas.microsoft.com/office/powerpoint/2010/main" val="1725574521"/>
              </p:ext>
            </p:extLst>
          </p:nvPr>
        </p:nvGraphicFramePr>
        <p:xfrm>
          <a:off x="289932" y="1832726"/>
          <a:ext cx="11493190" cy="4965098"/>
        </p:xfrm>
        <a:graphic>
          <a:graphicData uri="http://schemas.openxmlformats.org/drawingml/2006/table">
            <a:tbl>
              <a:tblPr firstRow="1" firstCol="1" bandRow="1">
                <a:tableStyleId>{17292A2E-F333-43FB-9621-5CBBE7FDCDCB}</a:tableStyleId>
              </a:tblPr>
              <a:tblGrid>
                <a:gridCol w="2067556">
                  <a:extLst>
                    <a:ext uri="{9D8B030D-6E8A-4147-A177-3AD203B41FA5}">
                      <a16:colId xmlns:a16="http://schemas.microsoft.com/office/drawing/2014/main" val="20000"/>
                    </a:ext>
                  </a:extLst>
                </a:gridCol>
                <a:gridCol w="4584996">
                  <a:extLst>
                    <a:ext uri="{9D8B030D-6E8A-4147-A177-3AD203B41FA5}">
                      <a16:colId xmlns:a16="http://schemas.microsoft.com/office/drawing/2014/main" val="20001"/>
                    </a:ext>
                  </a:extLst>
                </a:gridCol>
                <a:gridCol w="4840638">
                  <a:extLst>
                    <a:ext uri="{9D8B030D-6E8A-4147-A177-3AD203B41FA5}">
                      <a16:colId xmlns:a16="http://schemas.microsoft.com/office/drawing/2014/main" val="20002"/>
                    </a:ext>
                  </a:extLst>
                </a:gridCol>
              </a:tblGrid>
              <a:tr h="427426">
                <a:tc>
                  <a:txBody>
                    <a:bodyPr/>
                    <a:lstStyle/>
                    <a:p>
                      <a:pPr marL="0" indent="0" algn="l" defTabSz="914400" rtl="0" eaLnBrk="1" latinLnBrk="0" hangingPunct="1">
                        <a:buFont typeface="Arial" panose="020B0604020202020204" pitchFamily="34" charset="0"/>
                        <a:buNone/>
                      </a:pPr>
                      <a:endParaRPr lang="en-US" sz="1800" kern="1200" dirty="0">
                        <a:solidFill>
                          <a:schemeClr val="dk1"/>
                        </a:solidFill>
                        <a:latin typeface="Segoe UI" panose="020B0502040204020203" pitchFamily="34" charset="0"/>
                        <a:ea typeface="+mn-ea"/>
                        <a:cs typeface="Segoe UI" panose="020B0502040204020203" pitchFamily="34" charset="0"/>
                      </a:endParaRPr>
                    </a:p>
                  </a:txBody>
                  <a:tcPr marL="89642" marR="89642" marT="44821" marB="44821">
                    <a:solidFill>
                      <a:srgbClr val="FFCC00"/>
                    </a:solidFill>
                  </a:tcPr>
                </a:tc>
                <a:tc>
                  <a:txBody>
                    <a:bodyPr/>
                    <a:lstStyle/>
                    <a:p>
                      <a:pPr marL="0" indent="0" algn="l" defTabSz="914400" rtl="0" eaLnBrk="1" latinLnBrk="0" hangingPunct="1">
                        <a:buFont typeface="Arial" panose="020B0604020202020204" pitchFamily="34" charset="0"/>
                        <a:buNone/>
                      </a:pPr>
                      <a:r>
                        <a:rPr lang="en-US" sz="1800" kern="1200" dirty="0">
                          <a:solidFill>
                            <a:schemeClr val="tx1"/>
                          </a:solidFill>
                          <a:latin typeface="Segoe UI" panose="020B0502040204020203" pitchFamily="34" charset="0"/>
                          <a:cs typeface="Segoe UI" panose="020B0502040204020203" pitchFamily="34" charset="0"/>
                        </a:rPr>
                        <a:t>Import (cached mode)</a:t>
                      </a:r>
                      <a:endParaRPr lang="en-US" sz="1800" b="0" kern="1200" dirty="0">
                        <a:solidFill>
                          <a:schemeClr val="tx1"/>
                        </a:solidFill>
                        <a:latin typeface="Segoe UI" panose="020B0502040204020203" pitchFamily="34" charset="0"/>
                        <a:ea typeface="+mn-ea"/>
                        <a:cs typeface="Segoe UI" panose="020B0502040204020203" pitchFamily="34" charset="0"/>
                      </a:endParaRPr>
                    </a:p>
                  </a:txBody>
                  <a:tcPr marL="89642" marR="89642" marT="44821" marB="44821">
                    <a:solidFill>
                      <a:srgbClr val="FFCC00"/>
                    </a:solidFill>
                  </a:tcPr>
                </a:tc>
                <a:tc>
                  <a:txBody>
                    <a:bodyPr/>
                    <a:lstStyle/>
                    <a:p>
                      <a:pPr marL="0" indent="0" algn="l" defTabSz="914400" rtl="0" eaLnBrk="1" latinLnBrk="0" hangingPunct="1">
                        <a:buFont typeface="Arial" panose="020B0604020202020204" pitchFamily="34" charset="0"/>
                        <a:buNone/>
                      </a:pPr>
                      <a:r>
                        <a:rPr lang="en-US" sz="1800" kern="1200" dirty="0">
                          <a:solidFill>
                            <a:schemeClr val="tx1"/>
                          </a:solidFill>
                          <a:latin typeface="Segoe UI" panose="020B0502040204020203" pitchFamily="34" charset="0"/>
                          <a:cs typeface="Segoe UI" panose="020B0502040204020203" pitchFamily="34" charset="0"/>
                        </a:rPr>
                        <a:t>Direct Query or Live connection</a:t>
                      </a:r>
                      <a:endParaRPr lang="en-US" sz="1800" b="0" kern="1200" dirty="0">
                        <a:solidFill>
                          <a:schemeClr val="tx1"/>
                        </a:solidFill>
                        <a:latin typeface="Segoe UI" panose="020B0502040204020203" pitchFamily="34" charset="0"/>
                        <a:ea typeface="+mn-ea"/>
                        <a:cs typeface="Segoe UI" panose="020B0502040204020203" pitchFamily="34" charset="0"/>
                      </a:endParaRPr>
                    </a:p>
                  </a:txBody>
                  <a:tcPr marL="89642" marR="89642" marT="44821" marB="44821">
                    <a:solidFill>
                      <a:srgbClr val="FFCC00"/>
                    </a:solidFill>
                  </a:tcPr>
                </a:tc>
                <a:extLst>
                  <a:ext uri="{0D108BD9-81ED-4DB2-BD59-A6C34878D82A}">
                    <a16:rowId xmlns:a16="http://schemas.microsoft.com/office/drawing/2014/main" val="10000"/>
                  </a:ext>
                </a:extLst>
              </a:tr>
              <a:tr h="725014">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Refresh frequency</a:t>
                      </a:r>
                      <a:endParaRPr lang="en-US" sz="1800" kern="1200" dirty="0">
                        <a:solidFill>
                          <a:srgbClr val="58585A"/>
                        </a:solidFill>
                        <a:latin typeface="Segoe UI" panose="020B0502040204020203" pitchFamily="34" charset="0"/>
                        <a:ea typeface="+mn-ea"/>
                        <a:cs typeface="Segoe UI" panose="020B05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Scheduled – hourly (8x a day)</a:t>
                      </a:r>
                    </a:p>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Premium allows for 48x</a:t>
                      </a:r>
                      <a:r>
                        <a:rPr lang="en-US" sz="1800" kern="1200" baseline="0" dirty="0">
                          <a:latin typeface="Segoe UI" panose="020B0502040204020203" pitchFamily="34" charset="0"/>
                          <a:cs typeface="Segoe UI" panose="020B0502040204020203" pitchFamily="34" charset="0"/>
                        </a:rPr>
                        <a:t> a day</a:t>
                      </a:r>
                      <a:endParaRPr lang="en-US" sz="1800" kern="1200" dirty="0">
                        <a:solidFill>
                          <a:schemeClr val="dk1"/>
                        </a:solidFill>
                        <a:latin typeface="Segoe UI" panose="020B0502040204020203" pitchFamily="34" charset="0"/>
                        <a:ea typeface="+mn-ea"/>
                        <a:cs typeface="Segoe UI" panose="020B05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Real-time</a:t>
                      </a:r>
                      <a:endParaRPr lang="en-US" sz="1800" kern="1200" dirty="0">
                        <a:solidFill>
                          <a:schemeClr val="dk1"/>
                        </a:solidFill>
                        <a:latin typeface="Segoe UI" panose="020B0502040204020203" pitchFamily="34" charset="0"/>
                        <a:ea typeface="+mn-ea"/>
                        <a:cs typeface="Segoe UI" panose="020B0502040204020203" pitchFamily="34" charset="0"/>
                      </a:endParaRPr>
                    </a:p>
                  </a:txBody>
                  <a:tcPr marL="89642" marR="89642" marT="44821" marB="44821"/>
                </a:tc>
                <a:extLst>
                  <a:ext uri="{0D108BD9-81ED-4DB2-BD59-A6C34878D82A}">
                    <a16:rowId xmlns:a16="http://schemas.microsoft.com/office/drawing/2014/main" val="2209162230"/>
                  </a:ext>
                </a:extLst>
              </a:tr>
              <a:tr h="725014">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Refresh Performance</a:t>
                      </a:r>
                      <a:endParaRPr lang="en-US" sz="1800" kern="1200" dirty="0">
                        <a:solidFill>
                          <a:srgbClr val="58585A"/>
                        </a:solidFill>
                        <a:latin typeface="Segoe UI" panose="020B0502040204020203" pitchFamily="34" charset="0"/>
                        <a:ea typeface="+mn-ea"/>
                        <a:cs typeface="Segoe UI" panose="020B05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No noticeable delay since data is already cached</a:t>
                      </a:r>
                      <a:endParaRPr lang="en-US" sz="1800" kern="1200" dirty="0">
                        <a:solidFill>
                          <a:schemeClr val="dk1"/>
                        </a:solidFill>
                        <a:latin typeface="Segoe UI" panose="020B0502040204020203" pitchFamily="34" charset="0"/>
                        <a:ea typeface="+mn-ea"/>
                        <a:cs typeface="Segoe UI" panose="020B05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Depends on how</a:t>
                      </a:r>
                      <a:r>
                        <a:rPr lang="en-US" sz="1800" kern="1200" baseline="0" dirty="0">
                          <a:latin typeface="Segoe UI" panose="020B0502040204020203" pitchFamily="34" charset="0"/>
                          <a:cs typeface="Segoe UI" panose="020B0502040204020203" pitchFamily="34" charset="0"/>
                        </a:rPr>
                        <a:t> fast the data source is as queries are executed in real-time</a:t>
                      </a:r>
                      <a:endParaRPr lang="en-US" sz="1800" kern="1200" dirty="0">
                        <a:solidFill>
                          <a:schemeClr val="dk1"/>
                        </a:solidFill>
                        <a:latin typeface="Segoe UI" panose="020B0502040204020203" pitchFamily="34" charset="0"/>
                        <a:ea typeface="+mn-ea"/>
                        <a:cs typeface="Segoe UI" panose="020B0502040204020203" pitchFamily="34" charset="0"/>
                      </a:endParaRPr>
                    </a:p>
                  </a:txBody>
                  <a:tcPr marL="89642" marR="89642" marT="44821" marB="44821"/>
                </a:tc>
                <a:extLst>
                  <a:ext uri="{0D108BD9-81ED-4DB2-BD59-A6C34878D82A}">
                    <a16:rowId xmlns:a16="http://schemas.microsoft.com/office/drawing/2014/main" val="10001"/>
                  </a:ext>
                </a:extLst>
              </a:tr>
              <a:tr h="725014">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Data storage in Power BI</a:t>
                      </a:r>
                      <a:endParaRPr lang="en-US" sz="1800" kern="1200" dirty="0">
                        <a:solidFill>
                          <a:srgbClr val="58585A"/>
                        </a:solidFill>
                        <a:latin typeface="Segoe UI" panose="020B0502040204020203" pitchFamily="34" charset="0"/>
                        <a:ea typeface="+mn-ea"/>
                        <a:cs typeface="Segoe UI" panose="020B05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Since it is cached mode, data is stored in the cloud</a:t>
                      </a:r>
                      <a:endParaRPr lang="en-US" sz="1800" kern="1200" dirty="0">
                        <a:solidFill>
                          <a:schemeClr val="dk1"/>
                        </a:solidFill>
                        <a:latin typeface="Segoe UI" panose="020B0502040204020203" pitchFamily="34" charset="0"/>
                        <a:ea typeface="+mn-ea"/>
                        <a:cs typeface="Segoe UI" panose="020B05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No data is stored in Power BI. Data is always on-premises*</a:t>
                      </a:r>
                      <a:endParaRPr lang="en-US" sz="1800" kern="1200" dirty="0">
                        <a:solidFill>
                          <a:schemeClr val="dk1"/>
                        </a:solidFill>
                        <a:latin typeface="Segoe UI" panose="020B0502040204020203" pitchFamily="34" charset="0"/>
                        <a:ea typeface="+mn-ea"/>
                        <a:cs typeface="Segoe UI" panose="020B0502040204020203" pitchFamily="34" charset="0"/>
                      </a:endParaRPr>
                    </a:p>
                  </a:txBody>
                  <a:tcPr marL="89642" marR="89642" marT="44821" marB="44821"/>
                </a:tc>
                <a:extLst>
                  <a:ext uri="{0D108BD9-81ED-4DB2-BD59-A6C34878D82A}">
                    <a16:rowId xmlns:a16="http://schemas.microsoft.com/office/drawing/2014/main" val="10002"/>
                  </a:ext>
                </a:extLst>
              </a:tr>
              <a:tr h="725014">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Data size</a:t>
                      </a:r>
                      <a:endParaRPr lang="en-US" sz="1800" kern="1200" dirty="0">
                        <a:solidFill>
                          <a:srgbClr val="58585A"/>
                        </a:solidFill>
                        <a:latin typeface="Segoe UI" panose="020B0502040204020203" pitchFamily="34" charset="0"/>
                        <a:ea typeface="+mn-ea"/>
                        <a:cs typeface="Segoe UI" panose="020B05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Current limit of 1GB (compressed) per</a:t>
                      </a:r>
                      <a:r>
                        <a:rPr lang="en-US" sz="1800" kern="1200" baseline="0" dirty="0">
                          <a:latin typeface="Segoe UI" panose="020B0502040204020203" pitchFamily="34" charset="0"/>
                          <a:cs typeface="Segoe UI" panose="020B0502040204020203" pitchFamily="34" charset="0"/>
                        </a:rPr>
                        <a:t> </a:t>
                      </a:r>
                      <a:r>
                        <a:rPr lang="en-US" sz="1800" kern="1200" dirty="0">
                          <a:latin typeface="Segoe UI" panose="020B0502040204020203" pitchFamily="34" charset="0"/>
                          <a:cs typeface="Segoe UI" panose="020B0502040204020203" pitchFamily="34" charset="0"/>
                        </a:rPr>
                        <a:t>model; Up to 10GB with Premium</a:t>
                      </a:r>
                      <a:endParaRPr lang="en-US" sz="1800" kern="1200" dirty="0">
                        <a:solidFill>
                          <a:schemeClr val="dk1"/>
                        </a:solidFill>
                        <a:latin typeface="Segoe UI" panose="020B0502040204020203" pitchFamily="34" charset="0"/>
                        <a:ea typeface="+mn-ea"/>
                        <a:cs typeface="Segoe UI" panose="020B05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The on-premises database is the limit; no Power BI limitation</a:t>
                      </a:r>
                      <a:endParaRPr lang="en-US" sz="1800" kern="1200" dirty="0">
                        <a:solidFill>
                          <a:schemeClr val="dk1"/>
                        </a:solidFill>
                        <a:latin typeface="Segoe UI" panose="020B0502040204020203" pitchFamily="34" charset="0"/>
                        <a:ea typeface="+mn-ea"/>
                        <a:cs typeface="Segoe UI" panose="020B0502040204020203" pitchFamily="34" charset="0"/>
                      </a:endParaRPr>
                    </a:p>
                  </a:txBody>
                  <a:tcPr marL="89642" marR="89642" marT="44821" marB="44821"/>
                </a:tc>
                <a:extLst>
                  <a:ext uri="{0D108BD9-81ED-4DB2-BD59-A6C34878D82A}">
                    <a16:rowId xmlns:a16="http://schemas.microsoft.com/office/drawing/2014/main" val="10003"/>
                  </a:ext>
                </a:extLst>
              </a:tr>
              <a:tr h="879848">
                <a:tc>
                  <a:txBody>
                    <a:bodyPr/>
                    <a:lstStyle/>
                    <a:p>
                      <a:pPr marL="0" indent="0" algn="l" defTabSz="914400" rtl="0" eaLnBrk="1" latinLnBrk="0" hangingPunct="1">
                        <a:buFont typeface="Arial" panose="020B0604020202020204" pitchFamily="34" charset="0"/>
                        <a:buNone/>
                      </a:pPr>
                      <a:r>
                        <a:rPr lang="en-US" sz="1800" kern="1200" baseline="0" dirty="0">
                          <a:latin typeface="Segoe UI" panose="020B0502040204020203" pitchFamily="34" charset="0"/>
                          <a:cs typeface="Segoe UI" panose="020B0502040204020203" pitchFamily="34" charset="0"/>
                        </a:rPr>
                        <a:t>Security </a:t>
                      </a:r>
                      <a:endParaRPr lang="en-US" sz="1800" kern="1200" dirty="0">
                        <a:solidFill>
                          <a:schemeClr val="bg1"/>
                        </a:solidFill>
                        <a:latin typeface="Segoe UI" panose="020B0502040204020203" pitchFamily="34" charset="0"/>
                        <a:ea typeface="+mn-ea"/>
                        <a:cs typeface="Segoe UI" panose="020B05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Can create row-level security on the </a:t>
                      </a:r>
                      <a:br>
                        <a:rPr lang="en-US" sz="1800" kern="1200" dirty="0">
                          <a:latin typeface="Segoe UI" panose="020B0502040204020203" pitchFamily="34" charset="0"/>
                          <a:cs typeface="Segoe UI" panose="020B0502040204020203" pitchFamily="34" charset="0"/>
                        </a:rPr>
                      </a:br>
                      <a:r>
                        <a:rPr lang="en-US" sz="1800" kern="1200" dirty="0">
                          <a:latin typeface="Segoe UI" panose="020B0502040204020203" pitchFamily="34" charset="0"/>
                          <a:cs typeface="Segoe UI" panose="020B0502040204020203" pitchFamily="34" charset="0"/>
                        </a:rPr>
                        <a:t>Power BI dataset </a:t>
                      </a: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Re-use on-</a:t>
                      </a:r>
                      <a:r>
                        <a:rPr lang="en-US" sz="1800" kern="1200" dirty="0" err="1">
                          <a:latin typeface="Segoe UI" panose="020B0502040204020203" pitchFamily="34" charset="0"/>
                          <a:cs typeface="Segoe UI" panose="020B0502040204020203" pitchFamily="34" charset="0"/>
                        </a:rPr>
                        <a:t>prem</a:t>
                      </a:r>
                      <a:r>
                        <a:rPr lang="en-US" sz="1800" kern="1200" dirty="0">
                          <a:latin typeface="Segoe UI" panose="020B0502040204020203" pitchFamily="34" charset="0"/>
                          <a:cs typeface="Segoe UI" panose="020B0502040204020203" pitchFamily="34" charset="0"/>
                        </a:rPr>
                        <a:t> row level security (for Analysis Services, additional SSO based on Kerberos)</a:t>
                      </a:r>
                    </a:p>
                  </a:txBody>
                  <a:tcPr marL="89642" marR="89642" marT="44821" marB="44821"/>
                </a:tc>
                <a:extLst>
                  <a:ext uri="{0D108BD9-81ED-4DB2-BD59-A6C34878D82A}">
                    <a16:rowId xmlns:a16="http://schemas.microsoft.com/office/drawing/2014/main" val="2817562020"/>
                  </a:ext>
                </a:extLst>
              </a:tr>
              <a:tr h="725014">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Data sources</a:t>
                      </a:r>
                      <a:endParaRPr lang="en-US" sz="1800" kern="1200" dirty="0">
                        <a:solidFill>
                          <a:schemeClr val="bg1"/>
                        </a:solidFill>
                        <a:latin typeface="Segoe UI" panose="020B0502040204020203" pitchFamily="34" charset="0"/>
                        <a:ea typeface="+mn-ea"/>
                        <a:cs typeface="Segoe UI" panose="020B05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All on-</a:t>
                      </a:r>
                      <a:r>
                        <a:rPr lang="en-US" sz="1800" kern="1200" dirty="0" err="1">
                          <a:latin typeface="Segoe UI" panose="020B0502040204020203" pitchFamily="34" charset="0"/>
                          <a:cs typeface="Segoe UI" panose="020B0502040204020203" pitchFamily="34" charset="0"/>
                        </a:rPr>
                        <a:t>prem</a:t>
                      </a:r>
                      <a:r>
                        <a:rPr lang="en-US" sz="1800" kern="1200" dirty="0">
                          <a:latin typeface="Segoe UI" panose="020B0502040204020203" pitchFamily="34" charset="0"/>
                          <a:cs typeface="Segoe UI" panose="020B0502040204020203" pitchFamily="34" charset="0"/>
                        </a:rPr>
                        <a:t> data sources supported can be used in</a:t>
                      </a:r>
                      <a:r>
                        <a:rPr lang="en-US" sz="1800" kern="1200" baseline="0" dirty="0">
                          <a:latin typeface="Segoe UI" panose="020B0502040204020203" pitchFamily="34" charset="0"/>
                          <a:cs typeface="Segoe UI" panose="020B0502040204020203" pitchFamily="34" charset="0"/>
                        </a:rPr>
                        <a:t> import mode</a:t>
                      </a:r>
                      <a:endParaRPr lang="en-US" sz="1800" kern="1200" dirty="0">
                        <a:solidFill>
                          <a:schemeClr val="dk1"/>
                        </a:solidFill>
                        <a:latin typeface="Segoe UI" panose="020B0502040204020203" pitchFamily="34" charset="0"/>
                        <a:ea typeface="+mn-ea"/>
                        <a:cs typeface="Segoe UI" panose="020B05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Select data sources</a:t>
                      </a:r>
                      <a:endParaRPr lang="en-US" sz="1800" kern="1200" dirty="0">
                        <a:solidFill>
                          <a:schemeClr val="dk1"/>
                        </a:solidFill>
                        <a:latin typeface="Segoe UI" panose="020B0502040204020203" pitchFamily="34" charset="0"/>
                        <a:ea typeface="+mn-ea"/>
                        <a:cs typeface="Segoe UI" panose="020B0502040204020203" pitchFamily="34" charset="0"/>
                      </a:endParaRPr>
                    </a:p>
                  </a:txBody>
                  <a:tcPr marL="89642" marR="89642" marT="44821" marB="44821"/>
                </a:tc>
                <a:extLst>
                  <a:ext uri="{0D108BD9-81ED-4DB2-BD59-A6C34878D82A}">
                    <a16:rowId xmlns:a16="http://schemas.microsoft.com/office/drawing/2014/main" val="1062750796"/>
                  </a:ext>
                </a:extLst>
              </a:tr>
            </a:tbl>
          </a:graphicData>
        </a:graphic>
      </p:graphicFrame>
      <p:sp>
        <p:nvSpPr>
          <p:cNvPr id="6" name="Footer Placeholder 8">
            <a:extLst>
              <a:ext uri="{FF2B5EF4-FFF2-40B4-BE49-F238E27FC236}">
                <a16:creationId xmlns:a16="http://schemas.microsoft.com/office/drawing/2014/main" id="{01E2A7F7-8C70-466E-BC71-5A7F8843EDE4}"/>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73277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Gateway Network Requirements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aphicFrame>
        <p:nvGraphicFramePr>
          <p:cNvPr id="2" name="Table 1">
            <a:extLst>
              <a:ext uri="{FF2B5EF4-FFF2-40B4-BE49-F238E27FC236}">
                <a16:creationId xmlns:a16="http://schemas.microsoft.com/office/drawing/2014/main" id="{BD30AA60-14F0-4A66-AD4E-CA9A7ED06EA4}"/>
              </a:ext>
            </a:extLst>
          </p:cNvPr>
          <p:cNvGraphicFramePr>
            <a:graphicFrameLocks noGrp="1"/>
          </p:cNvGraphicFramePr>
          <p:nvPr>
            <p:extLst>
              <p:ext uri="{D42A27DB-BD31-4B8C-83A1-F6EECF244321}">
                <p14:modId xmlns:p14="http://schemas.microsoft.com/office/powerpoint/2010/main" val="1108714684"/>
              </p:ext>
            </p:extLst>
          </p:nvPr>
        </p:nvGraphicFramePr>
        <p:xfrm>
          <a:off x="231043" y="1803125"/>
          <a:ext cx="11583026" cy="4991038"/>
        </p:xfrm>
        <a:graphic>
          <a:graphicData uri="http://schemas.openxmlformats.org/drawingml/2006/table">
            <a:tbl>
              <a:tblPr firstRow="1" bandRow="1">
                <a:tableStyleId>{17292A2E-F333-43FB-9621-5CBBE7FDCDCB}</a:tableStyleId>
              </a:tblPr>
              <a:tblGrid>
                <a:gridCol w="2772179">
                  <a:extLst>
                    <a:ext uri="{9D8B030D-6E8A-4147-A177-3AD203B41FA5}">
                      <a16:colId xmlns:a16="http://schemas.microsoft.com/office/drawing/2014/main" val="1614811490"/>
                    </a:ext>
                  </a:extLst>
                </a:gridCol>
                <a:gridCol w="1282995">
                  <a:extLst>
                    <a:ext uri="{9D8B030D-6E8A-4147-A177-3AD203B41FA5}">
                      <a16:colId xmlns:a16="http://schemas.microsoft.com/office/drawing/2014/main" val="2311437855"/>
                    </a:ext>
                  </a:extLst>
                </a:gridCol>
                <a:gridCol w="1602605">
                  <a:extLst>
                    <a:ext uri="{9D8B030D-6E8A-4147-A177-3AD203B41FA5}">
                      <a16:colId xmlns:a16="http://schemas.microsoft.com/office/drawing/2014/main" val="1583169305"/>
                    </a:ext>
                  </a:extLst>
                </a:gridCol>
                <a:gridCol w="1069727">
                  <a:extLst>
                    <a:ext uri="{9D8B030D-6E8A-4147-A177-3AD203B41FA5}">
                      <a16:colId xmlns:a16="http://schemas.microsoft.com/office/drawing/2014/main" val="2103532481"/>
                    </a:ext>
                  </a:extLst>
                </a:gridCol>
                <a:gridCol w="4855520">
                  <a:extLst>
                    <a:ext uri="{9D8B030D-6E8A-4147-A177-3AD203B41FA5}">
                      <a16:colId xmlns:a16="http://schemas.microsoft.com/office/drawing/2014/main" val="1528178996"/>
                    </a:ext>
                  </a:extLst>
                </a:gridCol>
              </a:tblGrid>
              <a:tr h="616159">
                <a:tc>
                  <a:txBody>
                    <a:bodyPr/>
                    <a:lstStyle/>
                    <a:p>
                      <a:pPr algn="ctr"/>
                      <a:r>
                        <a:rPr lang="en-US" sz="1600" dirty="0">
                          <a:solidFill>
                            <a:schemeClr val="tx1"/>
                          </a:solidFill>
                          <a:latin typeface="Segoe UI" panose="020B0502040204020203" pitchFamily="34" charset="0"/>
                          <a:cs typeface="Segoe UI" panose="020B0502040204020203" pitchFamily="34" charset="0"/>
                        </a:rPr>
                        <a:t>URI</a:t>
                      </a:r>
                      <a:endParaRPr lang="en-US" sz="1600" b="1" dirty="0">
                        <a:solidFill>
                          <a:schemeClr val="tx1"/>
                        </a:solidFill>
                        <a:latin typeface="Segoe UI" panose="020B0502040204020203" pitchFamily="34" charset="0"/>
                        <a:cs typeface="Segoe UI" panose="020B0502040204020203" pitchFamily="34" charset="0"/>
                      </a:endParaRPr>
                    </a:p>
                  </a:txBody>
                  <a:tcPr marL="89642" marR="89642" marT="44821" marB="44821">
                    <a:solidFill>
                      <a:srgbClr val="FFCC00"/>
                    </a:solidFill>
                  </a:tcPr>
                </a:tc>
                <a:tc>
                  <a:txBody>
                    <a:bodyPr/>
                    <a:lstStyle/>
                    <a:p>
                      <a:pPr algn="ctr"/>
                      <a:r>
                        <a:rPr lang="en-US" sz="1600" dirty="0">
                          <a:solidFill>
                            <a:schemeClr val="tx1"/>
                          </a:solidFill>
                          <a:latin typeface="Segoe UI" panose="020B0502040204020203" pitchFamily="34" charset="0"/>
                          <a:cs typeface="Segoe UI" panose="020B0502040204020203" pitchFamily="34" charset="0"/>
                        </a:rPr>
                        <a:t>Outbound Ports</a:t>
                      </a:r>
                      <a:endParaRPr lang="en-US" sz="1600" b="1" dirty="0">
                        <a:solidFill>
                          <a:schemeClr val="tx1"/>
                        </a:solidFill>
                        <a:latin typeface="Segoe UI" panose="020B0502040204020203" pitchFamily="34" charset="0"/>
                        <a:cs typeface="Segoe UI" panose="020B0502040204020203" pitchFamily="34" charset="0"/>
                      </a:endParaRPr>
                    </a:p>
                  </a:txBody>
                  <a:tcPr marL="89642" marR="89642" marT="44821" marB="44821">
                    <a:solidFill>
                      <a:srgbClr val="FFCC00"/>
                    </a:solidFill>
                  </a:tcPr>
                </a:tc>
                <a:tc>
                  <a:txBody>
                    <a:bodyPr/>
                    <a:lstStyle/>
                    <a:p>
                      <a:pPr algn="ctr"/>
                      <a:r>
                        <a:rPr lang="en-US" sz="1600" dirty="0">
                          <a:solidFill>
                            <a:schemeClr val="tx1"/>
                          </a:solidFill>
                          <a:latin typeface="Segoe UI" panose="020B0502040204020203" pitchFamily="34" charset="0"/>
                          <a:cs typeface="Segoe UI" panose="020B0502040204020203" pitchFamily="34" charset="0"/>
                        </a:rPr>
                        <a:t>Gateway Installation</a:t>
                      </a:r>
                      <a:endParaRPr lang="en-US" sz="1600" b="1" dirty="0">
                        <a:solidFill>
                          <a:schemeClr val="tx1"/>
                        </a:solidFill>
                        <a:latin typeface="Segoe UI" panose="020B0502040204020203" pitchFamily="34" charset="0"/>
                        <a:cs typeface="Segoe UI" panose="020B0502040204020203" pitchFamily="34" charset="0"/>
                      </a:endParaRPr>
                    </a:p>
                  </a:txBody>
                  <a:tcPr marL="0" marR="0" marT="44821" marB="44821">
                    <a:solidFill>
                      <a:srgbClr val="FFCC00"/>
                    </a:solidFill>
                  </a:tcPr>
                </a:tc>
                <a:tc>
                  <a:txBody>
                    <a:bodyPr/>
                    <a:lstStyle/>
                    <a:p>
                      <a:pPr algn="ctr"/>
                      <a:r>
                        <a:rPr lang="en-US" sz="1600" dirty="0">
                          <a:solidFill>
                            <a:schemeClr val="tx1"/>
                          </a:solidFill>
                          <a:latin typeface="Segoe UI" panose="020B0502040204020203" pitchFamily="34" charset="0"/>
                          <a:cs typeface="Segoe UI" panose="020B0502040204020203" pitchFamily="34" charset="0"/>
                        </a:rPr>
                        <a:t>Gateway Runtime</a:t>
                      </a:r>
                      <a:endParaRPr lang="en-US" sz="1600" b="1" dirty="0">
                        <a:solidFill>
                          <a:schemeClr val="tx1"/>
                        </a:solidFill>
                        <a:latin typeface="Segoe UI" panose="020B0502040204020203" pitchFamily="34" charset="0"/>
                        <a:cs typeface="Segoe UI" panose="020B0502040204020203" pitchFamily="34" charset="0"/>
                      </a:endParaRPr>
                    </a:p>
                  </a:txBody>
                  <a:tcPr marL="0" marR="0" marT="44821" marB="44821">
                    <a:solidFill>
                      <a:srgbClr val="FFCC00"/>
                    </a:solidFill>
                  </a:tcPr>
                </a:tc>
                <a:tc>
                  <a:txBody>
                    <a:bodyPr/>
                    <a:lstStyle/>
                    <a:p>
                      <a:pPr algn="ctr"/>
                      <a:r>
                        <a:rPr lang="en-US" sz="1600" dirty="0">
                          <a:solidFill>
                            <a:schemeClr val="tx1"/>
                          </a:solidFill>
                          <a:latin typeface="Segoe UI" panose="020B0502040204020203" pitchFamily="34" charset="0"/>
                          <a:cs typeface="Segoe UI" panose="020B0502040204020203" pitchFamily="34" charset="0"/>
                        </a:rPr>
                        <a:t>Purpose</a:t>
                      </a:r>
                      <a:endParaRPr lang="en-US" sz="1600" b="1" dirty="0">
                        <a:solidFill>
                          <a:schemeClr val="tx1"/>
                        </a:solidFill>
                        <a:latin typeface="Segoe UI" panose="020B0502040204020203" pitchFamily="34" charset="0"/>
                        <a:cs typeface="Segoe UI" panose="020B0502040204020203" pitchFamily="34" charset="0"/>
                      </a:endParaRPr>
                    </a:p>
                  </a:txBody>
                  <a:tcPr marL="89642" marR="89642" marT="44821" marB="44821">
                    <a:solidFill>
                      <a:srgbClr val="FFCC00"/>
                    </a:solidFill>
                  </a:tcPr>
                </a:tc>
                <a:extLst>
                  <a:ext uri="{0D108BD9-81ED-4DB2-BD59-A6C34878D82A}">
                    <a16:rowId xmlns:a16="http://schemas.microsoft.com/office/drawing/2014/main" val="910778653"/>
                  </a:ext>
                </a:extLst>
              </a:tr>
              <a:tr h="307337">
                <a:tc>
                  <a:txBody>
                    <a:bodyPr/>
                    <a:lstStyle/>
                    <a:p>
                      <a:r>
                        <a:rPr lang="en-US" sz="1600" dirty="0">
                          <a:latin typeface="Segoe UI" panose="020B0502040204020203" pitchFamily="34" charset="0"/>
                          <a:cs typeface="Segoe UI" panose="020B0502040204020203" pitchFamily="34" charset="0"/>
                        </a:rPr>
                        <a:t>*.download.microsoft.com</a:t>
                      </a:r>
                    </a:p>
                  </a:txBody>
                  <a:tcPr marL="89642" marR="0" marT="44821" marB="44821"/>
                </a:tc>
                <a:tc>
                  <a:txBody>
                    <a:bodyPr/>
                    <a:lstStyle/>
                    <a:p>
                      <a:pPr algn="ctr"/>
                      <a:r>
                        <a:rPr lang="en-US" sz="1600">
                          <a:latin typeface="Segoe UI" panose="020B0502040204020203" pitchFamily="34" charset="0"/>
                          <a:cs typeface="Segoe UI" panose="020B0502040204020203" pitchFamily="34" charset="0"/>
                        </a:rPr>
                        <a:t>80</a:t>
                      </a:r>
                    </a:p>
                  </a:txBody>
                  <a:tcPr marL="89642" marR="89642" marT="44821" marB="44821"/>
                </a:tc>
                <a:tc>
                  <a:txBody>
                    <a:bodyPr/>
                    <a:lstStyle/>
                    <a:p>
                      <a:pPr algn="ctr"/>
                      <a:r>
                        <a:rPr lang="en-US" sz="1600">
                          <a:latin typeface="Segoe UI" panose="020B0502040204020203" pitchFamily="34" charset="0"/>
                          <a:cs typeface="Segoe UI" panose="020B0502040204020203" pitchFamily="34" charset="0"/>
                        </a:rPr>
                        <a:t>X</a:t>
                      </a:r>
                    </a:p>
                  </a:txBody>
                  <a:tcPr marL="89642" marR="89642" marT="44821" marB="44821"/>
                </a:tc>
                <a:tc>
                  <a:txBody>
                    <a:bodyPr/>
                    <a:lstStyle/>
                    <a:p>
                      <a:pPr algn="ctr"/>
                      <a:endParaRPr lang="en-US" sz="1600" dirty="0">
                        <a:latin typeface="Segoe UI" panose="020B0502040204020203" pitchFamily="34" charset="0"/>
                        <a:cs typeface="Segoe UI" panose="020B0502040204020203" pitchFamily="34" charset="0"/>
                      </a:endParaRPr>
                    </a:p>
                  </a:txBody>
                  <a:tcPr marL="89642" marR="89642" marT="44821" marB="44821"/>
                </a:tc>
                <a:tc>
                  <a:txBody>
                    <a:bodyPr/>
                    <a:lstStyle/>
                    <a:p>
                      <a:r>
                        <a:rPr lang="en-US" sz="1600" dirty="0">
                          <a:latin typeface="Segoe UI" panose="020B0502040204020203" pitchFamily="34" charset="0"/>
                          <a:cs typeface="Segoe UI" panose="020B0502040204020203" pitchFamily="34" charset="0"/>
                        </a:rPr>
                        <a:t>Download of Personal/Data Gateway installer package</a:t>
                      </a:r>
                    </a:p>
                  </a:txBody>
                  <a:tcPr marL="89642" marR="89642" marT="44821" marB="44821"/>
                </a:tc>
                <a:extLst>
                  <a:ext uri="{0D108BD9-81ED-4DB2-BD59-A6C34878D82A}">
                    <a16:rowId xmlns:a16="http://schemas.microsoft.com/office/drawing/2014/main" val="978800473"/>
                  </a:ext>
                </a:extLst>
              </a:tr>
              <a:tr h="282804">
                <a:tc>
                  <a:txBody>
                    <a:bodyPr/>
                    <a:lstStyle/>
                    <a:p>
                      <a:r>
                        <a:rPr lang="en-US" sz="1600" dirty="0">
                          <a:latin typeface="Segoe UI" panose="020B0502040204020203" pitchFamily="34" charset="0"/>
                          <a:cs typeface="Segoe UI" panose="020B0502040204020203" pitchFamily="34" charset="0"/>
                        </a:rPr>
                        <a:t>*.msftncsi.com</a:t>
                      </a:r>
                    </a:p>
                  </a:txBody>
                  <a:tcPr marL="89642" marR="89642" marT="44821" marB="44821"/>
                </a:tc>
                <a:tc>
                  <a:txBody>
                    <a:bodyPr/>
                    <a:lstStyle/>
                    <a:p>
                      <a:pPr algn="ctr"/>
                      <a:r>
                        <a:rPr lang="en-US" sz="1600">
                          <a:latin typeface="Segoe UI" panose="020B0502040204020203" pitchFamily="34" charset="0"/>
                          <a:cs typeface="Segoe UI" panose="020B0502040204020203" pitchFamily="34" charset="0"/>
                        </a:rPr>
                        <a:t>443</a:t>
                      </a:r>
                    </a:p>
                  </a:txBody>
                  <a:tcPr marL="89642" marR="89642" marT="44821" marB="44821"/>
                </a:tc>
                <a:tc>
                  <a:txBody>
                    <a:bodyPr/>
                    <a:lstStyle/>
                    <a:p>
                      <a:pPr algn="ctr"/>
                      <a:r>
                        <a:rPr lang="en-US" sz="1600" dirty="0">
                          <a:latin typeface="Segoe UI" panose="020B0502040204020203" pitchFamily="34" charset="0"/>
                          <a:cs typeface="Segoe UI" panose="020B0502040204020203" pitchFamily="34" charset="0"/>
                        </a:rPr>
                        <a:t>X</a:t>
                      </a:r>
                    </a:p>
                  </a:txBody>
                  <a:tcPr marL="89642" marR="89642" marT="44821" marB="44821"/>
                </a:tc>
                <a:tc>
                  <a:txBody>
                    <a:bodyPr/>
                    <a:lstStyle/>
                    <a:p>
                      <a:pPr algn="ctr"/>
                      <a:endParaRPr lang="en-US" sz="1600">
                        <a:latin typeface="Segoe UI" panose="020B0502040204020203" pitchFamily="34" charset="0"/>
                        <a:cs typeface="Segoe UI" panose="020B0502040204020203" pitchFamily="34" charset="0"/>
                      </a:endParaRPr>
                    </a:p>
                  </a:txBody>
                  <a:tcPr marL="89642" marR="89642" marT="44821" marB="44821"/>
                </a:tc>
                <a:tc>
                  <a:txBody>
                    <a:bodyPr/>
                    <a:lstStyle/>
                    <a:p>
                      <a:r>
                        <a:rPr lang="en-US" sz="1600">
                          <a:latin typeface="Segoe UI" panose="020B0502040204020203" pitchFamily="34" charset="0"/>
                          <a:cs typeface="Segoe UI" panose="020B0502040204020203" pitchFamily="34" charset="0"/>
                        </a:rPr>
                        <a:t>Internet/Windows connectivity diagnostics check</a:t>
                      </a:r>
                    </a:p>
                  </a:txBody>
                  <a:tcPr marL="89642" marR="89642" marT="44821" marB="44821"/>
                </a:tc>
                <a:extLst>
                  <a:ext uri="{0D108BD9-81ED-4DB2-BD59-A6C34878D82A}">
                    <a16:rowId xmlns:a16="http://schemas.microsoft.com/office/drawing/2014/main" val="2705968364"/>
                  </a:ext>
                </a:extLst>
              </a:tr>
              <a:tr h="762227">
                <a:tc>
                  <a:txBody>
                    <a:bodyPr/>
                    <a:lstStyle/>
                    <a:p>
                      <a:r>
                        <a:rPr lang="en-US" sz="1600">
                          <a:latin typeface="Segoe UI" panose="020B0502040204020203" pitchFamily="34" charset="0"/>
                          <a:cs typeface="Segoe UI" panose="020B0502040204020203" pitchFamily="34" charset="0"/>
                        </a:rPr>
                        <a:t>*.login.windows.net</a:t>
                      </a:r>
                    </a:p>
                    <a:p>
                      <a:r>
                        <a:rPr lang="en-US" sz="1600">
                          <a:latin typeface="Segoe UI" panose="020B0502040204020203" pitchFamily="34" charset="0"/>
                          <a:cs typeface="Segoe UI" panose="020B0502040204020203" pitchFamily="34" charset="0"/>
                        </a:rPr>
                        <a:t>login.microsoftonline.com</a:t>
                      </a:r>
                    </a:p>
                    <a:p>
                      <a:r>
                        <a:rPr lang="en-US" sz="1600">
                          <a:latin typeface="Segoe UI" panose="020B0502040204020203" pitchFamily="34" charset="0"/>
                          <a:cs typeface="Segoe UI" panose="020B0502040204020203" pitchFamily="34" charset="0"/>
                        </a:rPr>
                        <a:t>*.microsoftonline-p.com</a:t>
                      </a:r>
                    </a:p>
                  </a:txBody>
                  <a:tcPr marL="89642" marR="89642" marT="44821" marB="44821"/>
                </a:tc>
                <a:tc>
                  <a:txBody>
                    <a:bodyPr/>
                    <a:lstStyle/>
                    <a:p>
                      <a:pPr algn="ctr"/>
                      <a:r>
                        <a:rPr lang="en-US" sz="1600">
                          <a:latin typeface="Segoe UI" panose="020B0502040204020203" pitchFamily="34" charset="0"/>
                          <a:cs typeface="Segoe UI" panose="020B0502040204020203" pitchFamily="34" charset="0"/>
                        </a:rPr>
                        <a:t>443</a:t>
                      </a:r>
                    </a:p>
                  </a:txBody>
                  <a:tcPr marL="89642" marR="89642" marT="44821" marB="44821"/>
                </a:tc>
                <a:tc>
                  <a:txBody>
                    <a:bodyPr/>
                    <a:lstStyle/>
                    <a:p>
                      <a:pPr algn="ctr"/>
                      <a:r>
                        <a:rPr lang="en-US" sz="1600" dirty="0">
                          <a:latin typeface="Segoe UI" panose="020B0502040204020203" pitchFamily="34" charset="0"/>
                          <a:cs typeface="Segoe UI" panose="020B0502040204020203" pitchFamily="34" charset="0"/>
                        </a:rPr>
                        <a:t>X</a:t>
                      </a:r>
                    </a:p>
                  </a:txBody>
                  <a:tcPr marL="89642" marR="89642" marT="44821" marB="44821"/>
                </a:tc>
                <a:tc>
                  <a:txBody>
                    <a:bodyPr/>
                    <a:lstStyle/>
                    <a:p>
                      <a:pPr algn="ctr"/>
                      <a:endParaRPr lang="en-US" sz="1600" dirty="0">
                        <a:latin typeface="Segoe UI" panose="020B0502040204020203" pitchFamily="34" charset="0"/>
                        <a:cs typeface="Segoe UI" panose="020B0502040204020203" pitchFamily="34" charset="0"/>
                      </a:endParaRPr>
                    </a:p>
                  </a:txBody>
                  <a:tcPr marL="89642" marR="89642" marT="44821" marB="44821"/>
                </a:tc>
                <a:tc>
                  <a:txBody>
                    <a:bodyPr/>
                    <a:lstStyle/>
                    <a:p>
                      <a:r>
                        <a:rPr lang="en-US" sz="1600" dirty="0">
                          <a:latin typeface="Segoe UI" panose="020B0502040204020203" pitchFamily="34" charset="0"/>
                          <a:cs typeface="Segoe UI" panose="020B0502040204020203" pitchFamily="34" charset="0"/>
                        </a:rPr>
                        <a:t>Azure AD login for PowerBI.com</a:t>
                      </a:r>
                    </a:p>
                  </a:txBody>
                  <a:tcPr marL="89642" marR="89642" marT="44821" marB="44821"/>
                </a:tc>
                <a:extLst>
                  <a:ext uri="{0D108BD9-81ED-4DB2-BD59-A6C34878D82A}">
                    <a16:rowId xmlns:a16="http://schemas.microsoft.com/office/drawing/2014/main" val="3303463415"/>
                  </a:ext>
                </a:extLst>
              </a:tr>
              <a:tr h="880971">
                <a:tc>
                  <a:txBody>
                    <a:bodyPr/>
                    <a:lstStyle/>
                    <a:p>
                      <a:r>
                        <a:rPr lang="en-US" sz="1600" dirty="0">
                          <a:latin typeface="Segoe UI" panose="020B0502040204020203" pitchFamily="34" charset="0"/>
                          <a:cs typeface="Segoe UI" panose="020B0502040204020203" pitchFamily="34" charset="0"/>
                        </a:rPr>
                        <a:t>*.powerbi.com</a:t>
                      </a:r>
                    </a:p>
                  </a:txBody>
                  <a:tcPr marL="89642" marR="89642" marT="44821" marB="44821"/>
                </a:tc>
                <a:tc>
                  <a:txBody>
                    <a:bodyPr/>
                    <a:lstStyle/>
                    <a:p>
                      <a:pPr algn="ctr"/>
                      <a:r>
                        <a:rPr lang="en-US" sz="1600">
                          <a:latin typeface="Segoe UI" panose="020B0502040204020203" pitchFamily="34" charset="0"/>
                          <a:cs typeface="Segoe UI" panose="020B0502040204020203" pitchFamily="34" charset="0"/>
                        </a:rPr>
                        <a:t>443</a:t>
                      </a:r>
                    </a:p>
                  </a:txBody>
                  <a:tcPr marL="89642" marR="89642" marT="44821" marB="44821"/>
                </a:tc>
                <a:tc>
                  <a:txBody>
                    <a:bodyPr/>
                    <a:lstStyle/>
                    <a:p>
                      <a:pPr algn="ctr"/>
                      <a:r>
                        <a:rPr lang="en-US" sz="1600" dirty="0">
                          <a:latin typeface="Segoe UI" panose="020B0502040204020203" pitchFamily="34" charset="0"/>
                          <a:cs typeface="Segoe UI" panose="020B0502040204020203" pitchFamily="34" charset="0"/>
                        </a:rPr>
                        <a:t>X</a:t>
                      </a:r>
                    </a:p>
                  </a:txBody>
                  <a:tcPr marL="89642" marR="89642" marT="44821" marB="44821"/>
                </a:tc>
                <a:tc>
                  <a:txBody>
                    <a:bodyPr/>
                    <a:lstStyle/>
                    <a:p>
                      <a:pPr algn="ctr"/>
                      <a:endParaRPr lang="en-US" sz="1600">
                        <a:latin typeface="Segoe UI" panose="020B0502040204020203" pitchFamily="34" charset="0"/>
                        <a:cs typeface="Segoe UI" panose="020B0502040204020203" pitchFamily="34" charset="0"/>
                      </a:endParaRPr>
                    </a:p>
                  </a:txBody>
                  <a:tcPr marL="89642" marR="89642" marT="44821" marB="44821"/>
                </a:tc>
                <a:tc>
                  <a:txBody>
                    <a:bodyPr/>
                    <a:lstStyle/>
                    <a:p>
                      <a:r>
                        <a:rPr lang="en-US" sz="1600" dirty="0">
                          <a:latin typeface="Segoe UI" panose="020B0502040204020203" pitchFamily="34" charset="0"/>
                          <a:cs typeface="Segoe UI" panose="020B0502040204020203" pitchFamily="34" charset="0"/>
                        </a:rPr>
                        <a:t>Configuration and registration of Gateway with Power BI &amp; Gateway Management service</a:t>
                      </a:r>
                    </a:p>
                  </a:txBody>
                  <a:tcPr marL="89642" marR="89642" marT="44821" marB="44821"/>
                </a:tc>
                <a:extLst>
                  <a:ext uri="{0D108BD9-81ED-4DB2-BD59-A6C34878D82A}">
                    <a16:rowId xmlns:a16="http://schemas.microsoft.com/office/drawing/2014/main" val="1050552982"/>
                  </a:ext>
                </a:extLst>
              </a:tr>
              <a:tr h="880971">
                <a:tc>
                  <a:txBody>
                    <a:bodyPr/>
                    <a:lstStyle/>
                    <a:p>
                      <a:r>
                        <a:rPr lang="en-US" sz="1600">
                          <a:latin typeface="Segoe UI" panose="020B0502040204020203" pitchFamily="34" charset="0"/>
                          <a:cs typeface="Segoe UI" panose="020B0502040204020203" pitchFamily="34" charset="0"/>
                        </a:rPr>
                        <a:t>*.servicebus.windows.net</a:t>
                      </a:r>
                    </a:p>
                  </a:txBody>
                  <a:tcPr marL="89642" marR="89642" marT="44821" marB="44821"/>
                </a:tc>
                <a:tc>
                  <a:txBody>
                    <a:bodyPr/>
                    <a:lstStyle/>
                    <a:p>
                      <a:pPr algn="ctr"/>
                      <a:r>
                        <a:rPr lang="en-US" sz="1600" u="none" strike="noStrike" kern="1200" dirty="0">
                          <a:effectLst/>
                          <a:latin typeface="Segoe UI" panose="020B0502040204020203" pitchFamily="34" charset="0"/>
                          <a:cs typeface="Segoe UI" panose="020B0502040204020203" pitchFamily="34" charset="0"/>
                        </a:rPr>
                        <a:t>5671-5672</a:t>
                      </a:r>
                      <a:endParaRPr lang="en-US" sz="1600" dirty="0">
                        <a:latin typeface="Segoe UI" panose="020B0502040204020203" pitchFamily="34" charset="0"/>
                        <a:cs typeface="Segoe UI" panose="020B0502040204020203" pitchFamily="34" charset="0"/>
                      </a:endParaRPr>
                    </a:p>
                    <a:p>
                      <a:pPr algn="ctr"/>
                      <a:r>
                        <a:rPr lang="en-US" sz="1600" dirty="0">
                          <a:latin typeface="Segoe UI" panose="020B0502040204020203" pitchFamily="34" charset="0"/>
                          <a:cs typeface="Segoe UI" panose="020B0502040204020203" pitchFamily="34" charset="0"/>
                        </a:rPr>
                        <a:t>9350-9354</a:t>
                      </a:r>
                    </a:p>
                  </a:txBody>
                  <a:tcPr marL="89642" marR="89642" marT="44821" marB="44821"/>
                </a:tc>
                <a:tc>
                  <a:txBody>
                    <a:bodyPr/>
                    <a:lstStyle/>
                    <a:p>
                      <a:pPr algn="ctr"/>
                      <a:r>
                        <a:rPr lang="en-US" sz="1600">
                          <a:latin typeface="Segoe UI" panose="020B0502040204020203" pitchFamily="34" charset="0"/>
                          <a:cs typeface="Segoe UI" panose="020B0502040204020203" pitchFamily="34" charset="0"/>
                        </a:rPr>
                        <a:t>X</a:t>
                      </a:r>
                    </a:p>
                  </a:txBody>
                  <a:tcPr marL="89642" marR="89642" marT="44821" marB="44821"/>
                </a:tc>
                <a:tc>
                  <a:txBody>
                    <a:bodyPr/>
                    <a:lstStyle/>
                    <a:p>
                      <a:pPr algn="ctr"/>
                      <a:r>
                        <a:rPr lang="en-US" sz="1600">
                          <a:latin typeface="Segoe UI" panose="020B0502040204020203" pitchFamily="34" charset="0"/>
                          <a:cs typeface="Segoe UI" panose="020B0502040204020203" pitchFamily="34" charset="0"/>
                        </a:rPr>
                        <a:t>X</a:t>
                      </a:r>
                    </a:p>
                  </a:txBody>
                  <a:tcPr marL="89642" marR="89642" marT="44821" marB="44821"/>
                </a:tc>
                <a:tc>
                  <a:txBody>
                    <a:bodyPr/>
                    <a:lstStyle/>
                    <a:p>
                      <a:r>
                        <a:rPr lang="en-US" sz="1600" dirty="0" err="1">
                          <a:latin typeface="Segoe UI" panose="020B0502040204020203" pitchFamily="34" charset="0"/>
                          <a:cs typeface="Segoe UI" panose="020B0502040204020203" pitchFamily="34" charset="0"/>
                        </a:rPr>
                        <a:t>Tcp</a:t>
                      </a:r>
                      <a:r>
                        <a:rPr lang="en-US" sz="1600" dirty="0">
                          <a:latin typeface="Segoe UI" panose="020B0502040204020203" pitchFamily="34" charset="0"/>
                          <a:cs typeface="Segoe UI" panose="020B0502040204020203" pitchFamily="34" charset="0"/>
                        </a:rPr>
                        <a:t>-Mode of the gateway for runtime communication for queries &amp; results </a:t>
                      </a:r>
                      <a:br>
                        <a:rPr lang="en-US" sz="1600" dirty="0">
                          <a:latin typeface="Segoe UI" panose="020B0502040204020203" pitchFamily="34" charset="0"/>
                          <a:cs typeface="Segoe UI" panose="020B0502040204020203" pitchFamily="34" charset="0"/>
                        </a:rPr>
                      </a:br>
                      <a:r>
                        <a:rPr lang="en-US" sz="1600" dirty="0">
                          <a:latin typeface="Segoe UI" panose="020B0502040204020203" pitchFamily="34" charset="0"/>
                          <a:cs typeface="Segoe UI" panose="020B0502040204020203" pitchFamily="34" charset="0"/>
                        </a:rPr>
                        <a:t>(encrypted, compressed). </a:t>
                      </a:r>
                    </a:p>
                  </a:txBody>
                  <a:tcPr marL="89642" marR="89642" marT="44821" marB="44821"/>
                </a:tc>
                <a:extLst>
                  <a:ext uri="{0D108BD9-81ED-4DB2-BD59-A6C34878D82A}">
                    <a16:rowId xmlns:a16="http://schemas.microsoft.com/office/drawing/2014/main" val="1809569682"/>
                  </a:ext>
                </a:extLst>
              </a:tr>
              <a:tr h="88097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*.servicebus.windows.net</a:t>
                      </a:r>
                    </a:p>
                  </a:txBody>
                  <a:tcPr marL="89642" marR="89642" marT="44821" marB="44821"/>
                </a:tc>
                <a:tc>
                  <a:txBody>
                    <a:bodyPr/>
                    <a:lstStyle/>
                    <a:p>
                      <a:pPr algn="ctr"/>
                      <a:r>
                        <a:rPr lang="en-US" sz="1600">
                          <a:latin typeface="Segoe UI" panose="020B0502040204020203" pitchFamily="34" charset="0"/>
                          <a:cs typeface="Segoe UI" panose="020B0502040204020203" pitchFamily="34" charset="0"/>
                        </a:rPr>
                        <a:t>443</a:t>
                      </a:r>
                    </a:p>
                  </a:txBody>
                  <a:tcPr marL="89642" marR="89642" marT="44821" marB="44821"/>
                </a:tc>
                <a:tc>
                  <a:txBody>
                    <a:bodyPr/>
                    <a:lstStyle/>
                    <a:p>
                      <a:pPr algn="ctr"/>
                      <a:r>
                        <a:rPr lang="en-US" sz="1600" dirty="0">
                          <a:latin typeface="Segoe UI" panose="020B0502040204020203" pitchFamily="34" charset="0"/>
                          <a:cs typeface="Segoe UI" panose="020B0502040204020203" pitchFamily="34" charset="0"/>
                        </a:rPr>
                        <a:t>X</a:t>
                      </a:r>
                    </a:p>
                  </a:txBody>
                  <a:tcPr marL="89642" marR="89642" marT="44821" marB="44821"/>
                </a:tc>
                <a:tc>
                  <a:txBody>
                    <a:bodyPr/>
                    <a:lstStyle/>
                    <a:p>
                      <a:pPr algn="ctr"/>
                      <a:r>
                        <a:rPr lang="en-US" sz="1600">
                          <a:latin typeface="Segoe UI" panose="020B0502040204020203" pitchFamily="34" charset="0"/>
                          <a:cs typeface="Segoe UI" panose="020B0502040204020203" pitchFamily="34" charset="0"/>
                        </a:rPr>
                        <a:t>X</a:t>
                      </a:r>
                    </a:p>
                  </a:txBody>
                  <a:tcPr marL="89642" marR="89642" marT="44821" marB="44821"/>
                </a:tc>
                <a:tc>
                  <a:txBody>
                    <a:bodyPr/>
                    <a:lstStyle/>
                    <a:p>
                      <a:pPr algn="l"/>
                      <a:r>
                        <a:rPr lang="en-US" sz="1600" dirty="0">
                          <a:latin typeface="Segoe UI" panose="020B0502040204020203" pitchFamily="34" charset="0"/>
                          <a:cs typeface="Segoe UI" panose="020B0502040204020203" pitchFamily="34" charset="0"/>
                        </a:rPr>
                        <a:t>Https-Mode of the gateway for runtime communication for queries &amp; results </a:t>
                      </a:r>
                      <a:br>
                        <a:rPr lang="en-US" sz="1600" dirty="0">
                          <a:latin typeface="Segoe UI" panose="020B0502040204020203" pitchFamily="34" charset="0"/>
                          <a:cs typeface="Segoe UI" panose="020B0502040204020203" pitchFamily="34" charset="0"/>
                        </a:rPr>
                      </a:br>
                      <a:r>
                        <a:rPr lang="en-US" sz="1600" dirty="0">
                          <a:latin typeface="Segoe UI" panose="020B0502040204020203" pitchFamily="34" charset="0"/>
                          <a:cs typeface="Segoe UI" panose="020B0502040204020203" pitchFamily="34" charset="0"/>
                        </a:rPr>
                        <a:t>(encrypted, compressed). </a:t>
                      </a:r>
                    </a:p>
                  </a:txBody>
                  <a:tcPr marL="89642" marR="89642" marT="44821" marB="44821"/>
                </a:tc>
                <a:extLst>
                  <a:ext uri="{0D108BD9-81ED-4DB2-BD59-A6C34878D82A}">
                    <a16:rowId xmlns:a16="http://schemas.microsoft.com/office/drawing/2014/main" val="2210526990"/>
                  </a:ext>
                </a:extLst>
              </a:tr>
            </a:tbl>
          </a:graphicData>
        </a:graphic>
      </p:graphicFrame>
      <p:sp>
        <p:nvSpPr>
          <p:cNvPr id="6" name="Footer Placeholder 8">
            <a:extLst>
              <a:ext uri="{FF2B5EF4-FFF2-40B4-BE49-F238E27FC236}">
                <a16:creationId xmlns:a16="http://schemas.microsoft.com/office/drawing/2014/main" id="{345A0D33-6F9F-429B-B495-A57269FBA7AA}"/>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65797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Where to Install Gateway</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pSp>
        <p:nvGrpSpPr>
          <p:cNvPr id="6" name="Group 5">
            <a:extLst>
              <a:ext uri="{FF2B5EF4-FFF2-40B4-BE49-F238E27FC236}">
                <a16:creationId xmlns:a16="http://schemas.microsoft.com/office/drawing/2014/main" id="{4ADE267B-41AC-4B01-980A-D404F1120C73}"/>
              </a:ext>
              <a:ext uri="{C183D7F6-B498-43B3-948B-1728B52AA6E4}">
                <adec:decorative xmlns:adec="http://schemas.microsoft.com/office/drawing/2017/decorative" val="1"/>
              </a:ext>
            </a:extLst>
          </p:cNvPr>
          <p:cNvGrpSpPr/>
          <p:nvPr/>
        </p:nvGrpSpPr>
        <p:grpSpPr>
          <a:xfrm>
            <a:off x="343015" y="1824184"/>
            <a:ext cx="11268075" cy="623610"/>
            <a:chOff x="0" y="147784"/>
            <a:chExt cx="11268075" cy="623610"/>
          </a:xfrm>
          <a:solidFill>
            <a:srgbClr val="FFCC00"/>
          </a:solidFill>
        </p:grpSpPr>
        <p:sp>
          <p:nvSpPr>
            <p:cNvPr id="21" name="Rectangle: Rounded Corners 20" descr="Recommendation">
              <a:extLst>
                <a:ext uri="{FF2B5EF4-FFF2-40B4-BE49-F238E27FC236}">
                  <a16:creationId xmlns:a16="http://schemas.microsoft.com/office/drawing/2014/main" id="{4647C178-3EBC-4117-AA5F-AF0A38AC272E}"/>
                </a:ext>
              </a:extLst>
            </p:cNvPr>
            <p:cNvSpPr/>
            <p:nvPr/>
          </p:nvSpPr>
          <p:spPr>
            <a:xfrm>
              <a:off x="0" y="147784"/>
              <a:ext cx="11268075" cy="62361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2" name="Rectangle: Rounded Corners 4">
              <a:extLst>
                <a:ext uri="{FF2B5EF4-FFF2-40B4-BE49-F238E27FC236}">
                  <a16:creationId xmlns:a16="http://schemas.microsoft.com/office/drawing/2014/main" id="{946B258A-7094-4830-90BB-AAE1D9A82DB8}"/>
                </a:ext>
              </a:extLst>
            </p:cNvPr>
            <p:cNvSpPr txBox="1"/>
            <p:nvPr/>
          </p:nvSpPr>
          <p:spPr>
            <a:xfrm>
              <a:off x="30442" y="178226"/>
              <a:ext cx="11207191" cy="56272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400" kern="1200" dirty="0">
                  <a:solidFill>
                    <a:schemeClr val="tx1"/>
                  </a:solidFill>
                  <a:latin typeface="Segoe UI" panose="020B0502040204020203" pitchFamily="34" charset="0"/>
                  <a:cs typeface="Segoe UI" panose="020B0502040204020203" pitchFamily="34" charset="0"/>
                </a:rPr>
                <a:t>Recommendation</a:t>
              </a:r>
              <a:r>
                <a:rPr lang="en-US" sz="2600" kern="1200" dirty="0"/>
                <a:t> </a:t>
              </a:r>
            </a:p>
          </p:txBody>
        </p:sp>
      </p:grpSp>
      <p:grpSp>
        <p:nvGrpSpPr>
          <p:cNvPr id="8" name="Group 7">
            <a:extLst>
              <a:ext uri="{FF2B5EF4-FFF2-40B4-BE49-F238E27FC236}">
                <a16:creationId xmlns:a16="http://schemas.microsoft.com/office/drawing/2014/main" id="{A5D56E0A-9573-46DC-B83B-B39E5C18CA8E}"/>
              </a:ext>
              <a:ext uri="{C183D7F6-B498-43B3-948B-1728B52AA6E4}">
                <adec:decorative xmlns:adec="http://schemas.microsoft.com/office/drawing/2017/decorative" val="1"/>
              </a:ext>
            </a:extLst>
          </p:cNvPr>
          <p:cNvGrpSpPr/>
          <p:nvPr/>
        </p:nvGrpSpPr>
        <p:grpSpPr>
          <a:xfrm>
            <a:off x="343015" y="2447800"/>
            <a:ext cx="11268075" cy="1883700"/>
            <a:chOff x="0" y="771400"/>
            <a:chExt cx="11268075" cy="1883700"/>
          </a:xfrm>
        </p:grpSpPr>
        <p:sp>
          <p:nvSpPr>
            <p:cNvPr id="19" name="Rectangle 18" descr="Recommendation: Start with an 8-core machine. Others: https://docs.microsoft.com/en-us/data-integration/gateway/service-gateway-install#recommended&#10;Keep an eye on your performance counters&#10;https://powerbi.microsoft.com/en-us/documentation/powerbi-gateway-onprem-tshoot/#performance &#10;Depending on your usage, you can decide to scale up or down">
              <a:extLst>
                <a:ext uri="{FF2B5EF4-FFF2-40B4-BE49-F238E27FC236}">
                  <a16:creationId xmlns:a16="http://schemas.microsoft.com/office/drawing/2014/main" id="{EEDE1124-7024-4C89-A785-C185698C6658}"/>
                </a:ext>
              </a:extLst>
            </p:cNvPr>
            <p:cNvSpPr/>
            <p:nvPr/>
          </p:nvSpPr>
          <p:spPr>
            <a:xfrm>
              <a:off x="0" y="771400"/>
              <a:ext cx="11268075" cy="1883700"/>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0" name="TextBox 19">
              <a:extLst>
                <a:ext uri="{FF2B5EF4-FFF2-40B4-BE49-F238E27FC236}">
                  <a16:creationId xmlns:a16="http://schemas.microsoft.com/office/drawing/2014/main" id="{92B42844-FC45-4BF3-B9D5-E990D1BCCA52}"/>
                </a:ext>
              </a:extLst>
            </p:cNvPr>
            <p:cNvSpPr txBox="1"/>
            <p:nvPr/>
          </p:nvSpPr>
          <p:spPr>
            <a:xfrm>
              <a:off x="0" y="771400"/>
              <a:ext cx="11268075" cy="18837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776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Start with an 8-core machine. Others: </a:t>
              </a:r>
              <a:r>
                <a:rPr lang="en-US" kern="1200" dirty="0">
                  <a:latin typeface="Segoe UI" panose="020B0502040204020203" pitchFamily="34" charset="0"/>
                  <a:cs typeface="Segoe UI" panose="020B0502040204020203" pitchFamily="34" charset="0"/>
                  <a:hlinkClick r:id="rId3"/>
                </a:rPr>
                <a:t>https://docs.microsoft.com/en-us/data-integration/gateway/service-gateway-install#recommended</a:t>
              </a:r>
              <a:endParaRPr lang="en-US" kern="1200" dirty="0">
                <a:latin typeface="Segoe UI" panose="020B0502040204020203" pitchFamily="34" charset="0"/>
                <a:cs typeface="Segoe UI" panose="020B0502040204020203" pitchFamily="34" charset="0"/>
              </a:endParaRPr>
            </a:p>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Keep an eye on your performance counters</a:t>
              </a:r>
              <a:br>
                <a:rPr lang="en-US" kern="1200" dirty="0">
                  <a:latin typeface="Segoe UI" panose="020B0502040204020203" pitchFamily="34" charset="0"/>
                  <a:cs typeface="Segoe UI" panose="020B0502040204020203" pitchFamily="34" charset="0"/>
                </a:rPr>
              </a:br>
              <a:r>
                <a:rPr lang="en-US" kern="1200" dirty="0">
                  <a:latin typeface="Segoe UI" panose="020B0502040204020203" pitchFamily="34" charset="0"/>
                  <a:cs typeface="Segoe UI" panose="020B0502040204020203" pitchFamily="34" charset="0"/>
                  <a:hlinkClick r:id="rId4"/>
                </a:rPr>
                <a:t>https://powerbi.microsoft.com/en-us/documentation/powerbi-gateway-onprem-tshoot/#performance</a:t>
              </a:r>
              <a:r>
                <a:rPr lang="en-US" kern="1200" dirty="0">
                  <a:latin typeface="Segoe UI" panose="020B0502040204020203" pitchFamily="34" charset="0"/>
                  <a:cs typeface="Segoe UI" panose="020B0502040204020203" pitchFamily="34" charset="0"/>
                </a:rPr>
                <a:t> </a:t>
              </a:r>
            </a:p>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Depending on your usage, you can decide to scale up or down</a:t>
              </a:r>
            </a:p>
          </p:txBody>
        </p:sp>
      </p:grpSp>
      <p:grpSp>
        <p:nvGrpSpPr>
          <p:cNvPr id="9" name="Group 8">
            <a:extLst>
              <a:ext uri="{FF2B5EF4-FFF2-40B4-BE49-F238E27FC236}">
                <a16:creationId xmlns:a16="http://schemas.microsoft.com/office/drawing/2014/main" id="{A98869FB-26F6-41B4-A6EE-B48C9B2FCEDB}"/>
              </a:ext>
              <a:ext uri="{C183D7F6-B498-43B3-948B-1728B52AA6E4}">
                <adec:decorative xmlns:adec="http://schemas.microsoft.com/office/drawing/2017/decorative" val="1"/>
              </a:ext>
            </a:extLst>
          </p:cNvPr>
          <p:cNvGrpSpPr/>
          <p:nvPr/>
        </p:nvGrpSpPr>
        <p:grpSpPr>
          <a:xfrm>
            <a:off x="312573" y="3986614"/>
            <a:ext cx="11268075" cy="623610"/>
            <a:chOff x="0" y="2655097"/>
            <a:chExt cx="11268075" cy="623610"/>
          </a:xfrm>
          <a:solidFill>
            <a:srgbClr val="FFCC00"/>
          </a:solidFill>
        </p:grpSpPr>
        <p:sp>
          <p:nvSpPr>
            <p:cNvPr id="17" name="Rectangle: Rounded Corners 16" descr="Recommendation&#10; Gateway doesn’t have to run on the same machine as the data source">
              <a:extLst>
                <a:ext uri="{FF2B5EF4-FFF2-40B4-BE49-F238E27FC236}">
                  <a16:creationId xmlns:a16="http://schemas.microsoft.com/office/drawing/2014/main" id="{D8BDD6C0-45CA-434E-865B-523C6DFE47A1}"/>
                </a:ext>
              </a:extLst>
            </p:cNvPr>
            <p:cNvSpPr/>
            <p:nvPr/>
          </p:nvSpPr>
          <p:spPr>
            <a:xfrm>
              <a:off x="0" y="2655097"/>
              <a:ext cx="11268075" cy="62361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8" name="Rectangle: Rounded Corners 8">
              <a:extLst>
                <a:ext uri="{FF2B5EF4-FFF2-40B4-BE49-F238E27FC236}">
                  <a16:creationId xmlns:a16="http://schemas.microsoft.com/office/drawing/2014/main" id="{2BA67A7A-29EF-4337-AEC5-256F8AF1F7F0}"/>
                </a:ext>
              </a:extLst>
            </p:cNvPr>
            <p:cNvSpPr txBox="1"/>
            <p:nvPr/>
          </p:nvSpPr>
          <p:spPr>
            <a:xfrm>
              <a:off x="30442" y="2685539"/>
              <a:ext cx="11207191" cy="56272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400" kern="1200" dirty="0">
                  <a:solidFill>
                    <a:schemeClr val="tx1"/>
                  </a:solidFill>
                  <a:latin typeface="Segoe UI" panose="020B0502040204020203" pitchFamily="34" charset="0"/>
                  <a:cs typeface="Segoe UI" panose="020B0502040204020203" pitchFamily="34" charset="0"/>
                </a:rPr>
                <a:t>Gateway doesn’t have to run on the same machine as the data source</a:t>
              </a:r>
            </a:p>
          </p:txBody>
        </p:sp>
      </p:grpSp>
      <p:grpSp>
        <p:nvGrpSpPr>
          <p:cNvPr id="11" name="Group 10">
            <a:extLst>
              <a:ext uri="{FF2B5EF4-FFF2-40B4-BE49-F238E27FC236}">
                <a16:creationId xmlns:a16="http://schemas.microsoft.com/office/drawing/2014/main" id="{E10592C8-1ED5-4480-8B89-282BF4BF118D}"/>
              </a:ext>
              <a:ext uri="{C183D7F6-B498-43B3-948B-1728B52AA6E4}">
                <adec:decorative xmlns:adec="http://schemas.microsoft.com/office/drawing/2017/decorative" val="1"/>
              </a:ext>
            </a:extLst>
          </p:cNvPr>
          <p:cNvGrpSpPr/>
          <p:nvPr/>
        </p:nvGrpSpPr>
        <p:grpSpPr>
          <a:xfrm>
            <a:off x="312573" y="4641068"/>
            <a:ext cx="11268075" cy="623610"/>
            <a:chOff x="0" y="3323612"/>
            <a:chExt cx="11268075" cy="623610"/>
          </a:xfrm>
          <a:solidFill>
            <a:srgbClr val="FFCC00"/>
          </a:solidFill>
        </p:grpSpPr>
        <p:sp>
          <p:nvSpPr>
            <p:cNvPr id="15" name="Rectangle: Rounded Corners 14" descr="Recommendation">
              <a:extLst>
                <a:ext uri="{FF2B5EF4-FFF2-40B4-BE49-F238E27FC236}">
                  <a16:creationId xmlns:a16="http://schemas.microsoft.com/office/drawing/2014/main" id="{B9F15145-1AD6-4EEE-B779-153A45FBC86E}"/>
                </a:ext>
              </a:extLst>
            </p:cNvPr>
            <p:cNvSpPr/>
            <p:nvPr/>
          </p:nvSpPr>
          <p:spPr>
            <a:xfrm>
              <a:off x="0" y="3323612"/>
              <a:ext cx="11268075" cy="62361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6" name="Rectangle: Rounded Corners 10">
              <a:extLst>
                <a:ext uri="{FF2B5EF4-FFF2-40B4-BE49-F238E27FC236}">
                  <a16:creationId xmlns:a16="http://schemas.microsoft.com/office/drawing/2014/main" id="{FE6591AA-C206-4E06-8DDB-0E7B1952E716}"/>
                </a:ext>
              </a:extLst>
            </p:cNvPr>
            <p:cNvSpPr txBox="1"/>
            <p:nvPr/>
          </p:nvSpPr>
          <p:spPr>
            <a:xfrm>
              <a:off x="30442" y="3354054"/>
              <a:ext cx="11207191" cy="56272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400" kern="1200" dirty="0">
                  <a:solidFill>
                    <a:schemeClr val="tx1"/>
                  </a:solidFill>
                  <a:latin typeface="Segoe UI" panose="020B0502040204020203" pitchFamily="34" charset="0"/>
                  <a:cs typeface="Segoe UI" panose="020B0502040204020203" pitchFamily="34" charset="0"/>
                </a:rPr>
                <a:t>Hardware needs depend on the usage scenarios for the gateway:</a:t>
              </a:r>
            </a:p>
          </p:txBody>
        </p:sp>
      </p:grpSp>
      <p:grpSp>
        <p:nvGrpSpPr>
          <p:cNvPr id="12" name="Group 11">
            <a:extLst>
              <a:ext uri="{FF2B5EF4-FFF2-40B4-BE49-F238E27FC236}">
                <a16:creationId xmlns:a16="http://schemas.microsoft.com/office/drawing/2014/main" id="{830E888A-438D-4E26-9E5A-3D3D6CAD94F4}"/>
              </a:ext>
              <a:ext uri="{C183D7F6-B498-43B3-948B-1728B52AA6E4}">
                <adec:decorative xmlns:adec="http://schemas.microsoft.com/office/drawing/2017/decorative" val="1"/>
              </a:ext>
            </a:extLst>
          </p:cNvPr>
          <p:cNvGrpSpPr/>
          <p:nvPr/>
        </p:nvGrpSpPr>
        <p:grpSpPr>
          <a:xfrm>
            <a:off x="343014" y="5381731"/>
            <a:ext cx="11268076" cy="1476269"/>
            <a:chOff x="-1" y="3705331"/>
            <a:chExt cx="11268076" cy="1476269"/>
          </a:xfrm>
        </p:grpSpPr>
        <p:sp>
          <p:nvSpPr>
            <p:cNvPr id="13" name="Rectangle 12" descr="Recommendation &#10; Start with an 8-core machine. Others: https://docs.microsoft.com/en-us/data-integration/gateway/service-gateway-install#recommended&#10; Keep an eye on your performance counters&#10; https://powerbi.microsoft.com/en-us/documentation/powerbi-gateway-onprem-tshoot/#performance &#10; Depending on your usage, you can decide to scale up or down&#10;Gateway doesn’t have to run on the same machine as the data source&#10;Hardware needs depend on the usage scenarios for the gateway:&#10; Frequency and data volume of data model refreshes in Power BI&#10; DirectQuery: number of concurrent users, types of visualizations for interactive querying, whether RLS is used, number of pinned dashboard tiles over DirectQuery/LiveConnect keep updating in the background.">
              <a:extLst>
                <a:ext uri="{FF2B5EF4-FFF2-40B4-BE49-F238E27FC236}">
                  <a16:creationId xmlns:a16="http://schemas.microsoft.com/office/drawing/2014/main" id="{42C0E34F-394F-4007-A75D-DABE558747A6}"/>
                </a:ext>
              </a:extLst>
            </p:cNvPr>
            <p:cNvSpPr/>
            <p:nvPr/>
          </p:nvSpPr>
          <p:spPr>
            <a:xfrm>
              <a:off x="0" y="3916830"/>
              <a:ext cx="11268075" cy="1264770"/>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14" name="TextBox 13">
              <a:extLst>
                <a:ext uri="{FF2B5EF4-FFF2-40B4-BE49-F238E27FC236}">
                  <a16:creationId xmlns:a16="http://schemas.microsoft.com/office/drawing/2014/main" id="{D6366AC7-E0DB-4C56-BFB8-EAA7388194B4}"/>
                </a:ext>
              </a:extLst>
            </p:cNvPr>
            <p:cNvSpPr txBox="1"/>
            <p:nvPr/>
          </p:nvSpPr>
          <p:spPr>
            <a:xfrm>
              <a:off x="-1" y="3705331"/>
              <a:ext cx="11268075" cy="126477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776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Frequency and data volume of data model refreshes in Power BI</a:t>
              </a:r>
            </a:p>
            <a:p>
              <a:pPr marL="228600" lvl="1" indent="-228600" algn="l" defTabSz="889000">
                <a:lnSpc>
                  <a:spcPct val="90000"/>
                </a:lnSpc>
                <a:spcBef>
                  <a:spcPct val="0"/>
                </a:spcBef>
                <a:spcAft>
                  <a:spcPct val="20000"/>
                </a:spcAft>
                <a:buChar char="•"/>
              </a:pPr>
              <a:r>
                <a:rPr lang="en-US" kern="1200" dirty="0" err="1">
                  <a:latin typeface="Segoe UI" panose="020B0502040204020203" pitchFamily="34" charset="0"/>
                  <a:cs typeface="Segoe UI" panose="020B0502040204020203" pitchFamily="34" charset="0"/>
                </a:rPr>
                <a:t>DirectQuery</a:t>
              </a:r>
              <a:r>
                <a:rPr lang="en-US" kern="1200" dirty="0">
                  <a:latin typeface="Segoe UI" panose="020B0502040204020203" pitchFamily="34" charset="0"/>
                  <a:cs typeface="Segoe UI" panose="020B0502040204020203" pitchFamily="34" charset="0"/>
                </a:rPr>
                <a:t>: number of concurrent users, types of visualizations for interactive querying, whether RLS is used, number of pinned dashboard tiles over </a:t>
              </a:r>
              <a:r>
                <a:rPr lang="en-US" kern="1200" dirty="0" err="1">
                  <a:latin typeface="Segoe UI" panose="020B0502040204020203" pitchFamily="34" charset="0"/>
                  <a:cs typeface="Segoe UI" panose="020B0502040204020203" pitchFamily="34" charset="0"/>
                </a:rPr>
                <a:t>DirectQuery</a:t>
              </a:r>
              <a:r>
                <a:rPr lang="en-US" kern="1200" dirty="0">
                  <a:latin typeface="Segoe UI" panose="020B0502040204020203" pitchFamily="34" charset="0"/>
                  <a:cs typeface="Segoe UI" panose="020B0502040204020203" pitchFamily="34" charset="0"/>
                </a:rPr>
                <a:t>/</a:t>
              </a:r>
              <a:r>
                <a:rPr lang="en-US" kern="1200" dirty="0" err="1">
                  <a:latin typeface="Segoe UI" panose="020B0502040204020203" pitchFamily="34" charset="0"/>
                  <a:cs typeface="Segoe UI" panose="020B0502040204020203" pitchFamily="34" charset="0"/>
                </a:rPr>
                <a:t>LiveConnect</a:t>
              </a:r>
              <a:r>
                <a:rPr lang="en-US" kern="1200" dirty="0">
                  <a:latin typeface="Segoe UI" panose="020B0502040204020203" pitchFamily="34" charset="0"/>
                  <a:cs typeface="Segoe UI" panose="020B0502040204020203" pitchFamily="34" charset="0"/>
                </a:rPr>
                <a:t> keep updating in the background </a:t>
              </a:r>
            </a:p>
          </p:txBody>
        </p:sp>
      </p:grpSp>
      <p:sp>
        <p:nvSpPr>
          <p:cNvPr id="23" name="Footer Placeholder 8">
            <a:extLst>
              <a:ext uri="{FF2B5EF4-FFF2-40B4-BE49-F238E27FC236}">
                <a16:creationId xmlns:a16="http://schemas.microsoft.com/office/drawing/2014/main" id="{87D0829C-B7FB-4A40-982D-E5763C50D4B8}"/>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0259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Establishing High Availability Gateways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8648628C-B94A-4D64-BD5C-3ECDE88198D9}"/>
              </a:ext>
            </a:extLst>
          </p:cNvPr>
          <p:cNvSpPr txBox="1">
            <a:spLocks/>
          </p:cNvSpPr>
          <p:nvPr/>
        </p:nvSpPr>
        <p:spPr>
          <a:xfrm>
            <a:off x="457200" y="1906786"/>
            <a:ext cx="11018838" cy="19827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Every gateway is part of a cluster</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During install create a new cluster or join existing cluster</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Recovery key is required</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Must be admin of original gateway</a:t>
            </a:r>
          </a:p>
        </p:txBody>
      </p:sp>
      <p:pic>
        <p:nvPicPr>
          <p:cNvPr id="8" name="Picture 2" descr="Add a gateway to a cluster">
            <a:extLst>
              <a:ext uri="{FF2B5EF4-FFF2-40B4-BE49-F238E27FC236}">
                <a16:creationId xmlns:a16="http://schemas.microsoft.com/office/drawing/2014/main" id="{0CC333FF-836A-47F1-A7FB-45ACF7F4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7451" y="2847807"/>
            <a:ext cx="4631079" cy="373710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21738C6A-DB2E-4E56-A4D6-B71ABA177474}"/>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1512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Establishing Load Balancing of Gateways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1">
            <a:extLst>
              <a:ext uri="{FF2B5EF4-FFF2-40B4-BE49-F238E27FC236}">
                <a16:creationId xmlns:a16="http://schemas.microsoft.com/office/drawing/2014/main" id="{A59C0E01-F618-4B88-9C1C-4FC1F5B41A23}"/>
              </a:ext>
            </a:extLst>
          </p:cNvPr>
          <p:cNvSpPr txBox="1">
            <a:spLocks/>
          </p:cNvSpPr>
          <p:nvPr/>
        </p:nvSpPr>
        <p:spPr>
          <a:xfrm>
            <a:off x="303660" y="1920010"/>
            <a:ext cx="11018838" cy="947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Distribute traffic evenly across gateway members in a cluster</a:t>
            </a:r>
          </a:p>
          <a:p>
            <a:endParaRPr lang="en-US" dirty="0"/>
          </a:p>
        </p:txBody>
      </p:sp>
      <p:pic>
        <p:nvPicPr>
          <p:cNvPr id="8" name="Picture 7" descr="screen capture Gateway cluster settings. The availiable fields: Gateway Cluster name, Department, Description, Contact information. Emphasized in pink the option to: &quot;Distribute requests across all active gateqays in this cluster">
            <a:extLst>
              <a:ext uri="{FF2B5EF4-FFF2-40B4-BE49-F238E27FC236}">
                <a16:creationId xmlns:a16="http://schemas.microsoft.com/office/drawing/2014/main" id="{779E920A-7C02-450C-BE0D-1DAEE4C09D85}"/>
              </a:ext>
            </a:extLst>
          </p:cNvPr>
          <p:cNvPicPr>
            <a:picLocks noChangeAspect="1"/>
          </p:cNvPicPr>
          <p:nvPr/>
        </p:nvPicPr>
        <p:blipFill>
          <a:blip r:embed="rId3"/>
          <a:stretch>
            <a:fillRect/>
          </a:stretch>
        </p:blipFill>
        <p:spPr>
          <a:xfrm>
            <a:off x="2341623" y="2472742"/>
            <a:ext cx="6155608" cy="4164278"/>
          </a:xfrm>
          <a:prstGeom prst="rect">
            <a:avLst/>
          </a:prstGeom>
        </p:spPr>
      </p:pic>
      <p:sp>
        <p:nvSpPr>
          <p:cNvPr id="9" name="Footer Placeholder 8">
            <a:extLst>
              <a:ext uri="{FF2B5EF4-FFF2-40B4-BE49-F238E27FC236}">
                <a16:creationId xmlns:a16="http://schemas.microsoft.com/office/drawing/2014/main" id="{9ABA04C3-40D9-42A8-B34F-59B86FB61865}"/>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32039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464513" y="404164"/>
            <a:ext cx="11235600"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Gateway Performance Monitoring (Docs)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4">
            <a:extLst>
              <a:ext uri="{FF2B5EF4-FFF2-40B4-BE49-F238E27FC236}">
                <a16:creationId xmlns:a16="http://schemas.microsoft.com/office/drawing/2014/main" id="{5D7A51D6-F3D9-44B1-B1BD-1FEE943D1800}"/>
              </a:ext>
            </a:extLst>
          </p:cNvPr>
          <p:cNvSpPr txBox="1">
            <a:spLocks/>
          </p:cNvSpPr>
          <p:nvPr/>
        </p:nvSpPr>
        <p:spPr>
          <a:xfrm>
            <a:off x="297579" y="1713052"/>
            <a:ext cx="11201400" cy="885371"/>
          </a:xfrm>
          <a:prstGeom prst="rect">
            <a:avLst/>
          </a:prstGeom>
          <a:noFill/>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Configuration enabling Query execution and System Counters log files</a:t>
            </a:r>
          </a:p>
          <a:p>
            <a:pPr marL="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Out-of-the-box </a:t>
            </a:r>
            <a:r>
              <a:rPr lang="en-US" sz="2400" dirty="0">
                <a:solidFill>
                  <a:srgbClr val="1A1A1A"/>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Power BI template </a:t>
            </a:r>
            <a:r>
              <a:rPr lang="en-US" sz="2400" dirty="0">
                <a:solidFill>
                  <a:srgbClr val="1A1A1A"/>
                </a:solidFill>
                <a:latin typeface="Segoe UI" panose="020B0502040204020203" pitchFamily="34" charset="0"/>
                <a:cs typeface="Segoe UI" panose="020B0502040204020203" pitchFamily="34" charset="0"/>
              </a:rPr>
              <a:t>for visualization</a:t>
            </a:r>
          </a:p>
        </p:txBody>
      </p:sp>
      <p:sp>
        <p:nvSpPr>
          <p:cNvPr id="8" name="Content Placeholder 2">
            <a:extLst>
              <a:ext uri="{FF2B5EF4-FFF2-40B4-BE49-F238E27FC236}">
                <a16:creationId xmlns:a16="http://schemas.microsoft.com/office/drawing/2014/main" id="{3958E5D4-642A-4376-826C-8E078E83A980}"/>
              </a:ext>
            </a:extLst>
          </p:cNvPr>
          <p:cNvSpPr txBox="1">
            <a:spLocks/>
          </p:cNvSpPr>
          <p:nvPr/>
        </p:nvSpPr>
        <p:spPr>
          <a:xfrm>
            <a:off x="457200" y="2656404"/>
            <a:ext cx="10515600" cy="3813778"/>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2"/>
              </a:buClr>
              <a:buSzPct val="90000"/>
              <a:buFont typeface="Arial" panose="020B0604020202020204" pitchFamily="34" charset="0"/>
              <a:buChar char="•"/>
              <a:tabLst/>
              <a:defRPr sz="2000" kern="1200" spc="0" baseline="0">
                <a:solidFill>
                  <a:srgbClr val="000000"/>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a:solidFill>
                  <a:schemeClr val="tx1"/>
                </a:solidFill>
              </a:rPr>
              <a:t>Query Execution Log </a:t>
            </a:r>
          </a:p>
          <a:p>
            <a:pPr marL="514350" indent="-514350">
              <a:buFont typeface="Arial" panose="020B0604020202020204" pitchFamily="34" charset="0"/>
              <a:buAutoNum type="arabicPeriod"/>
            </a:pPr>
            <a:endParaRPr lang="en-US" dirty="0">
              <a:solidFill>
                <a:schemeClr val="tx1"/>
              </a:solidFill>
            </a:endParaRPr>
          </a:p>
          <a:p>
            <a:pPr marL="514350" indent="-514350">
              <a:buFont typeface="Arial" panose="020B0604020202020204" pitchFamily="34" charset="0"/>
              <a:buAutoNum type="arabicPeriod"/>
            </a:pPr>
            <a:endParaRPr lang="en-US" dirty="0">
              <a:solidFill>
                <a:schemeClr val="tx1"/>
              </a:solidFill>
            </a:endParaRPr>
          </a:p>
          <a:p>
            <a:pPr marL="514350" indent="-514350">
              <a:buFont typeface="Arial" panose="020B0604020202020204" pitchFamily="34" charset="0"/>
              <a:buAutoNum type="arabicPeriod"/>
            </a:pPr>
            <a:endParaRPr lang="en-US" dirty="0">
              <a:solidFill>
                <a:schemeClr val="tx1"/>
              </a:solidFill>
            </a:endParaRPr>
          </a:p>
          <a:p>
            <a:pPr marL="0" indent="0">
              <a:buNone/>
            </a:pPr>
            <a:r>
              <a:rPr lang="en-US" dirty="0">
                <a:solidFill>
                  <a:schemeClr val="tx1"/>
                </a:solidFill>
              </a:rPr>
              <a:t>Query Execution Aggregation Log</a:t>
            </a:r>
          </a:p>
          <a:p>
            <a:pPr marL="514350" indent="-514350">
              <a:buFont typeface="Arial" panose="020B0604020202020204" pitchFamily="34" charset="0"/>
              <a:buAutoNum type="arabicPeriod"/>
            </a:pPr>
            <a:endParaRPr lang="en-US" dirty="0">
              <a:solidFill>
                <a:schemeClr val="tx1"/>
              </a:solidFill>
            </a:endParaRPr>
          </a:p>
          <a:p>
            <a:pPr marL="514350" indent="-514350">
              <a:buFont typeface="Arial" panose="020B0604020202020204" pitchFamily="34" charset="0"/>
              <a:buAutoNum type="arabicPeriod"/>
            </a:pPr>
            <a:endParaRPr lang="en-US" dirty="0">
              <a:solidFill>
                <a:schemeClr val="tx1"/>
              </a:solidFill>
            </a:endParaRPr>
          </a:p>
          <a:p>
            <a:pPr marL="514350" indent="-514350">
              <a:buFont typeface="Arial" panose="020B0604020202020204" pitchFamily="34" charset="0"/>
              <a:buAutoNum type="arabicPeriod"/>
            </a:pPr>
            <a:endParaRPr lang="en-US" dirty="0">
              <a:solidFill>
                <a:schemeClr val="tx1"/>
              </a:solidFill>
            </a:endParaRPr>
          </a:p>
          <a:p>
            <a:pPr marL="0" indent="0">
              <a:buNone/>
            </a:pPr>
            <a:r>
              <a:rPr lang="en-US" dirty="0">
                <a:solidFill>
                  <a:schemeClr val="tx1"/>
                </a:solidFill>
              </a:rPr>
              <a:t>System Counter Aggregation Log</a:t>
            </a:r>
          </a:p>
        </p:txBody>
      </p:sp>
      <p:pic>
        <p:nvPicPr>
          <p:cNvPr id="2" name="Picture 1" descr="Query Execution Log: Code form notepad with Gateway definitions">
            <a:extLst>
              <a:ext uri="{FF2B5EF4-FFF2-40B4-BE49-F238E27FC236}">
                <a16:creationId xmlns:a16="http://schemas.microsoft.com/office/drawing/2014/main" id="{0F3B4004-652F-45BC-8AA8-0B6940CC713D}"/>
              </a:ext>
            </a:extLst>
          </p:cNvPr>
          <p:cNvPicPr>
            <a:picLocks noChangeAspect="1"/>
          </p:cNvPicPr>
          <p:nvPr/>
        </p:nvPicPr>
        <p:blipFill>
          <a:blip r:embed="rId4"/>
          <a:stretch>
            <a:fillRect/>
          </a:stretch>
        </p:blipFill>
        <p:spPr>
          <a:xfrm>
            <a:off x="587244" y="2997084"/>
            <a:ext cx="11112869" cy="950441"/>
          </a:xfrm>
          <a:prstGeom prst="rect">
            <a:avLst/>
          </a:prstGeom>
        </p:spPr>
      </p:pic>
      <p:pic>
        <p:nvPicPr>
          <p:cNvPr id="3" name="Picture 2" descr="Query Execution Aggregation Log: Code form notepad with Gateway definitions">
            <a:extLst>
              <a:ext uri="{FF2B5EF4-FFF2-40B4-BE49-F238E27FC236}">
                <a16:creationId xmlns:a16="http://schemas.microsoft.com/office/drawing/2014/main" id="{9D20A791-2F2F-4917-9FFB-AA361B70A583}"/>
              </a:ext>
            </a:extLst>
          </p:cNvPr>
          <p:cNvPicPr>
            <a:picLocks noChangeAspect="1"/>
          </p:cNvPicPr>
          <p:nvPr/>
        </p:nvPicPr>
        <p:blipFill>
          <a:blip r:embed="rId5"/>
          <a:stretch>
            <a:fillRect/>
          </a:stretch>
        </p:blipFill>
        <p:spPr>
          <a:xfrm>
            <a:off x="589136" y="4376996"/>
            <a:ext cx="11201233" cy="854494"/>
          </a:xfrm>
          <a:prstGeom prst="rect">
            <a:avLst/>
          </a:prstGeom>
        </p:spPr>
      </p:pic>
      <p:pic>
        <p:nvPicPr>
          <p:cNvPr id="4" name="Picture 3" descr="System Counter Aggregation Log: Code form notepad with Gateway definitions">
            <a:extLst>
              <a:ext uri="{FF2B5EF4-FFF2-40B4-BE49-F238E27FC236}">
                <a16:creationId xmlns:a16="http://schemas.microsoft.com/office/drawing/2014/main" id="{C1269FA2-CBC1-49CF-A008-8545E0CFE2EF}"/>
              </a:ext>
            </a:extLst>
          </p:cNvPr>
          <p:cNvPicPr>
            <a:picLocks noChangeAspect="1"/>
          </p:cNvPicPr>
          <p:nvPr/>
        </p:nvPicPr>
        <p:blipFill>
          <a:blip r:embed="rId6"/>
          <a:stretch>
            <a:fillRect/>
          </a:stretch>
        </p:blipFill>
        <p:spPr>
          <a:xfrm>
            <a:off x="587244" y="5685884"/>
            <a:ext cx="9352485" cy="854494"/>
          </a:xfrm>
          <a:prstGeom prst="rect">
            <a:avLst/>
          </a:prstGeom>
        </p:spPr>
      </p:pic>
      <p:sp>
        <p:nvSpPr>
          <p:cNvPr id="11" name="Footer Placeholder 8">
            <a:extLst>
              <a:ext uri="{FF2B5EF4-FFF2-40B4-BE49-F238E27FC236}">
                <a16:creationId xmlns:a16="http://schemas.microsoft.com/office/drawing/2014/main" id="{5C1B699E-730B-4867-B57C-6B8CCF87E56D}"/>
              </a:ext>
            </a:extLst>
          </p:cNvPr>
          <p:cNvSpPr txBox="1">
            <a:spLocks/>
          </p:cNvSpPr>
          <p:nvPr/>
        </p:nvSpPr>
        <p:spPr>
          <a:xfrm>
            <a:off x="9655098" y="6635349"/>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00675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Multiple Data Sources per Gateway</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Text Placeholder 5">
            <a:extLst>
              <a:ext uri="{FF2B5EF4-FFF2-40B4-BE49-F238E27FC236}">
                <a16:creationId xmlns:a16="http://schemas.microsoft.com/office/drawing/2014/main" id="{C8ABFA5E-B904-411A-8E65-4CBCC1091D5A}"/>
              </a:ext>
            </a:extLst>
          </p:cNvPr>
          <p:cNvSpPr txBox="1">
            <a:spLocks/>
          </p:cNvSpPr>
          <p:nvPr/>
        </p:nvSpPr>
        <p:spPr>
          <a:xfrm>
            <a:off x="271779" y="1518059"/>
            <a:ext cx="3791542" cy="50298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defTabSz="914367">
              <a:spcBef>
                <a:spcPct val="20000"/>
              </a:spcBef>
              <a:buSzPct val="90000"/>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Ability to create multiple data sources entries for the same data source with different credentials</a:t>
            </a:r>
          </a:p>
          <a:p>
            <a:pPr marL="285750" indent="-285750" algn="l" defTabSz="914367">
              <a:spcBef>
                <a:spcPct val="20000"/>
              </a:spcBef>
              <a:buSzPct val="90000"/>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Power BI dataset has ability to select from the available data source entries</a:t>
            </a:r>
          </a:p>
        </p:txBody>
      </p:sp>
      <p:pic>
        <p:nvPicPr>
          <p:cNvPr id="3" name="Picture 2" descr="Screen capture of Add Data sources pop up, the Gatway clusters blaze is selected and the data source settings displayed">
            <a:extLst>
              <a:ext uri="{FF2B5EF4-FFF2-40B4-BE49-F238E27FC236}">
                <a16:creationId xmlns:a16="http://schemas.microsoft.com/office/drawing/2014/main" id="{01D755B0-8BA3-4994-823B-F02092A9B7C7}"/>
              </a:ext>
            </a:extLst>
          </p:cNvPr>
          <p:cNvPicPr>
            <a:picLocks noChangeAspect="1"/>
          </p:cNvPicPr>
          <p:nvPr/>
        </p:nvPicPr>
        <p:blipFill>
          <a:blip r:embed="rId3"/>
          <a:stretch>
            <a:fillRect/>
          </a:stretch>
        </p:blipFill>
        <p:spPr>
          <a:xfrm>
            <a:off x="4163122" y="1884616"/>
            <a:ext cx="6685602" cy="4430578"/>
          </a:xfrm>
          <a:prstGeom prst="rect">
            <a:avLst/>
          </a:prstGeom>
        </p:spPr>
      </p:pic>
      <p:pic>
        <p:nvPicPr>
          <p:cNvPr id="4" name="Picture 3" descr="screen apture of the Datasets tab in powerbi service, displaying the sata connection settings for the specific data set">
            <a:extLst>
              <a:ext uri="{FF2B5EF4-FFF2-40B4-BE49-F238E27FC236}">
                <a16:creationId xmlns:a16="http://schemas.microsoft.com/office/drawing/2014/main" id="{EA2449C4-29E4-447B-A987-AF06FA0CF1FD}"/>
              </a:ext>
            </a:extLst>
          </p:cNvPr>
          <p:cNvPicPr>
            <a:picLocks noChangeAspect="1"/>
          </p:cNvPicPr>
          <p:nvPr/>
        </p:nvPicPr>
        <p:blipFill>
          <a:blip r:embed="rId4"/>
          <a:stretch>
            <a:fillRect/>
          </a:stretch>
        </p:blipFill>
        <p:spPr>
          <a:xfrm>
            <a:off x="5508701" y="3469275"/>
            <a:ext cx="6527541" cy="3168221"/>
          </a:xfrm>
          <a:prstGeom prst="rect">
            <a:avLst/>
          </a:prstGeom>
        </p:spPr>
      </p:pic>
      <p:sp>
        <p:nvSpPr>
          <p:cNvPr id="8" name="Footer Placeholder 8">
            <a:extLst>
              <a:ext uri="{FF2B5EF4-FFF2-40B4-BE49-F238E27FC236}">
                <a16:creationId xmlns:a16="http://schemas.microsoft.com/office/drawing/2014/main" id="{DB773435-DEEE-4949-BADB-1F60FFDA442A}"/>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446798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lang="en-US" kern="0" dirty="0">
                <a:latin typeface="Segoe UI" panose="020B0502040204020203" pitchFamily="34" charset="0"/>
                <a:cs typeface="Segoe UI" panose="020B0502040204020203" pitchFamily="34" charset="0"/>
              </a:rPr>
              <a:t>Manage Gateway Users</a:t>
            </a:r>
            <a:endPar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389DD555-1C7A-4E4B-9650-1BA60804D606}"/>
              </a:ext>
            </a:extLst>
          </p:cNvPr>
          <p:cNvSpPr txBox="1">
            <a:spLocks/>
          </p:cNvSpPr>
          <p:nvPr/>
        </p:nvSpPr>
        <p:spPr>
          <a:xfrm>
            <a:off x="138113" y="1756591"/>
            <a:ext cx="11018838" cy="5761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67">
              <a:buFont typeface="Arial" panose="020B0604020202020204" pitchFamily="34" charset="0"/>
              <a:buNone/>
              <a:defRPr/>
            </a:pPr>
            <a:r>
              <a:rPr lang="en-US" sz="1600" dirty="0">
                <a:solidFill>
                  <a:srgbClr val="1A1A1A"/>
                </a:solidFill>
                <a:latin typeface="Segoe UI" panose="020B0502040204020203" pitchFamily="34" charset="0"/>
                <a:cs typeface="Segoe UI" panose="020B0502040204020203" pitchFamily="34" charset="0"/>
              </a:rPr>
              <a:t>For On-premises data gateway in standard mode, users can be added in any of the following three categories</a:t>
            </a:r>
          </a:p>
          <a:p>
            <a:pPr marL="0" indent="0" defTabSz="914367">
              <a:buFont typeface="Arial" panose="020B0604020202020204" pitchFamily="34" charset="0"/>
              <a:buNone/>
              <a:defRPr/>
            </a:pPr>
            <a:r>
              <a:rPr lang="en-US" sz="1600" b="1" dirty="0">
                <a:solidFill>
                  <a:srgbClr val="1A1A1A"/>
                </a:solidFill>
                <a:latin typeface="Segoe UI" panose="020B0502040204020203" pitchFamily="34" charset="0"/>
                <a:cs typeface="Segoe UI" panose="020B0502040204020203" pitchFamily="34" charset="0"/>
              </a:rPr>
              <a:t>Admin:</a:t>
            </a:r>
            <a:r>
              <a:rPr lang="en-US" sz="1600" dirty="0">
                <a:solidFill>
                  <a:srgbClr val="1A1A1A"/>
                </a:solidFill>
                <a:latin typeface="Segoe UI" panose="020B0502040204020203" pitchFamily="34" charset="0"/>
                <a:cs typeface="Segoe UI" panose="020B0502040204020203" pitchFamily="34" charset="0"/>
              </a:rPr>
              <a:t> </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Administrators have full control of the gateway</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Can add other admins</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Can create and manage data sources</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Can create and manage users</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Delete gateway</a:t>
            </a:r>
          </a:p>
          <a:p>
            <a:pPr marL="228600" lvl="1" indent="0" defTabSz="914367">
              <a:buFont typeface="Arial" panose="020B0604020202020204" pitchFamily="34" charset="0"/>
              <a:buNone/>
              <a:defRPr/>
            </a:pPr>
            <a:r>
              <a:rPr lang="en-US" sz="1600" b="1" dirty="0">
                <a:solidFill>
                  <a:srgbClr val="1A1A1A"/>
                </a:solidFill>
                <a:latin typeface="Segoe UI" panose="020B0502040204020203" pitchFamily="34" charset="0"/>
                <a:cs typeface="Segoe UI" panose="020B0502040204020203" pitchFamily="34" charset="0"/>
              </a:rPr>
              <a:t>Can use:</a:t>
            </a:r>
            <a:r>
              <a:rPr lang="en-US" sz="1600" dirty="0">
                <a:solidFill>
                  <a:srgbClr val="1A1A1A"/>
                </a:solidFill>
                <a:latin typeface="Segoe UI" panose="020B0502040204020203" pitchFamily="34" charset="0"/>
                <a:cs typeface="Segoe UI" panose="020B0502040204020203" pitchFamily="34" charset="0"/>
              </a:rPr>
              <a:t> </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Users who can create connections</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Users cannot share the gateway</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Use this permission for users who will run apps but not share them </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Applies only to PowerApps and Microsoft Flow</a:t>
            </a:r>
          </a:p>
          <a:p>
            <a:pPr marL="228600" lvl="1" indent="0" defTabSz="914367">
              <a:buFont typeface="Arial" panose="020B0604020202020204" pitchFamily="34" charset="0"/>
              <a:buNone/>
              <a:defRPr/>
            </a:pPr>
            <a:r>
              <a:rPr lang="en-US" sz="1600" b="1" dirty="0">
                <a:solidFill>
                  <a:srgbClr val="1A1A1A"/>
                </a:solidFill>
                <a:latin typeface="Segoe UI" panose="020B0502040204020203" pitchFamily="34" charset="0"/>
                <a:cs typeface="Segoe UI" panose="020B0502040204020203" pitchFamily="34" charset="0"/>
              </a:rPr>
              <a:t>Can use + share:</a:t>
            </a:r>
            <a:r>
              <a:rPr lang="en-US" sz="1600" dirty="0">
                <a:solidFill>
                  <a:srgbClr val="1A1A1A"/>
                </a:solidFill>
                <a:latin typeface="Segoe UI" panose="020B0502040204020203" pitchFamily="34" charset="0"/>
                <a:cs typeface="Segoe UI" panose="020B0502040204020203" pitchFamily="34" charset="0"/>
              </a:rPr>
              <a:t> </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Users who can create a connection</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Users can share the gateway when sharing an app </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Use this permission for users who need to share apps with other users or with the organization </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Applies only to PowerApps and Microsoft Flow</a:t>
            </a:r>
          </a:p>
        </p:txBody>
      </p:sp>
      <p:sp>
        <p:nvSpPr>
          <p:cNvPr id="8" name="Footer Placeholder 8">
            <a:extLst>
              <a:ext uri="{FF2B5EF4-FFF2-40B4-BE49-F238E27FC236}">
                <a16:creationId xmlns:a16="http://schemas.microsoft.com/office/drawing/2014/main" id="{657027A8-DC91-4DA9-A03F-7A239987400E}"/>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77115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SSO User Mapping Options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Content Placeholder 1">
            <a:extLst>
              <a:ext uri="{FF2B5EF4-FFF2-40B4-BE49-F238E27FC236}">
                <a16:creationId xmlns:a16="http://schemas.microsoft.com/office/drawing/2014/main" id="{D235ED1E-CB46-497B-A568-0AE4AFD2D202}"/>
              </a:ext>
            </a:extLst>
          </p:cNvPr>
          <p:cNvSpPr txBox="1">
            <a:spLocks/>
          </p:cNvSpPr>
          <p:nvPr/>
        </p:nvSpPr>
        <p:spPr>
          <a:xfrm>
            <a:off x="159020" y="1835125"/>
            <a:ext cx="11725275" cy="5673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4217" indent="-504217">
              <a:buFont typeface="+mj-lt"/>
              <a:buAutoNum type="arabicPeriod"/>
            </a:pPr>
            <a:r>
              <a:rPr lang="en-US" sz="2000" dirty="0">
                <a:latin typeface="Segoe UI" panose="020B0502040204020203" pitchFamily="34" charset="0"/>
                <a:cs typeface="Segoe UI" panose="020B0502040204020203" pitchFamily="34" charset="0"/>
              </a:rPr>
              <a:t>Your local Active Directory accounts match/are synchronized to </a:t>
            </a: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Azure Active Directory. </a:t>
            </a: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hlinkClick r:id="rId3"/>
              </a:rPr>
              <a:t>https://powerbi.microsoft.com/en-us/documentation/powerbi-gateway-enterprise-manage-ssas/#usernames-with-analysis-services</a:t>
            </a:r>
            <a:r>
              <a:rPr lang="en-US" sz="2000" dirty="0">
                <a:latin typeface="Segoe UI" panose="020B0502040204020203" pitchFamily="34" charset="0"/>
                <a:cs typeface="Segoe UI" panose="020B0502040204020203" pitchFamily="34" charset="0"/>
              </a:rPr>
              <a:t> </a:t>
            </a:r>
          </a:p>
          <a:p>
            <a:pPr marL="504217" indent="-504217">
              <a:buFont typeface="Arial" panose="020B0604020202020204" pitchFamily="34" charset="0"/>
              <a:buAutoNum type="arabicPeriod"/>
            </a:pPr>
            <a:r>
              <a:rPr lang="en-US" sz="2000" dirty="0">
                <a:latin typeface="Segoe UI" panose="020B0502040204020203" pitchFamily="34" charset="0"/>
                <a:cs typeface="Segoe UI" panose="020B0502040204020203" pitchFamily="34" charset="0"/>
              </a:rPr>
              <a:t>Manual User Re-Mapping (UPN Mapping, SSAS Only)</a:t>
            </a:r>
          </a:p>
          <a:p>
            <a:pPr lvl="1" fontAlgn="ctr"/>
            <a:r>
              <a:rPr lang="en-US" sz="2000" dirty="0">
                <a:latin typeface="Segoe UI" panose="020B0502040204020203" pitchFamily="34" charset="0"/>
                <a:cs typeface="Segoe UI" panose="020B0502040204020203" pitchFamily="34" charset="0"/>
                <a:hlinkClick r:id="rId4"/>
              </a:rPr>
              <a:t>https://docs.microsoft.com/en-us/power-bi/service-gateway-enterprise-manage-ssas#map-user-names-for-analysis-services-data-sources</a:t>
            </a:r>
            <a:endParaRPr lang="en-US" sz="2000" dirty="0">
              <a:latin typeface="Segoe UI" panose="020B0502040204020203" pitchFamily="34" charset="0"/>
              <a:cs typeface="Segoe UI" panose="020B0502040204020203" pitchFamily="34" charset="0"/>
            </a:endParaRPr>
          </a:p>
          <a:p>
            <a:pPr lvl="1" fontAlgn="ctr"/>
            <a:r>
              <a:rPr lang="en-US" sz="2000" dirty="0">
                <a:latin typeface="Segoe UI" panose="020B0502040204020203" pitchFamily="34" charset="0"/>
                <a:cs typeface="Segoe UI" panose="020B0502040204020203" pitchFamily="34" charset="0"/>
              </a:rPr>
              <a:t>Although manual mapping of each user might be possible using manual mapping, it can become too time-consuming and hard to maintain if there are too many rules </a:t>
            </a:r>
          </a:p>
          <a:p>
            <a:pPr lvl="1" fontAlgn="ctr"/>
            <a:r>
              <a:rPr lang="en-US" sz="2000" dirty="0">
                <a:latin typeface="Segoe UI" panose="020B0502040204020203" pitchFamily="34" charset="0"/>
                <a:cs typeface="Segoe UI" panose="020B0502040204020203" pitchFamily="34" charset="0"/>
              </a:rPr>
              <a:t>Especially, when pattern matching does not suffice:</a:t>
            </a:r>
          </a:p>
          <a:p>
            <a:pPr lvl="2" fontAlgn="ctr"/>
            <a:r>
              <a:rPr lang="en-US" dirty="0">
                <a:latin typeface="Segoe UI" panose="020B0502040204020203" pitchFamily="34" charset="0"/>
                <a:cs typeface="Segoe UI" panose="020B0502040204020203" pitchFamily="34" charset="0"/>
              </a:rPr>
              <a:t>User Account names are different between AAD and on-prem AD</a:t>
            </a:r>
          </a:p>
          <a:p>
            <a:pPr marL="560241" lvl="2" indent="0" fontAlgn="ctr">
              <a:buFont typeface="Arial" panose="020B0604020202020204" pitchFamily="34" charset="0"/>
              <a:buNone/>
            </a:pPr>
            <a:r>
              <a:rPr lang="en-US" dirty="0">
                <a:latin typeface="Segoe UI" panose="020B0502040204020203" pitchFamily="34" charset="0"/>
                <a:cs typeface="Segoe UI" panose="020B0502040204020203" pitchFamily="34" charset="0"/>
              </a:rPr>
              <a:t>	Example: </a:t>
            </a:r>
            <a:r>
              <a:rPr lang="en-US" b="1" dirty="0">
                <a:solidFill>
                  <a:schemeClr val="accent4">
                    <a:lumMod val="50000"/>
                  </a:schemeClr>
                </a:solidFill>
                <a:latin typeface="Segoe UI" panose="020B0502040204020203" pitchFamily="34" charset="0"/>
                <a:cs typeface="Segoe UI" panose="020B0502040204020203" pitchFamily="34" charset="0"/>
                <a:sym typeface="Wingdings" panose="05000000000000000000" pitchFamily="2" charset="2"/>
              </a:rPr>
              <a:t>firstName.lastName</a:t>
            </a:r>
            <a:r>
              <a:rPr lang="en-US" b="1" dirty="0">
                <a:latin typeface="Segoe UI" panose="020B0502040204020203" pitchFamily="34" charset="0"/>
                <a:cs typeface="Segoe UI" panose="020B0502040204020203" pitchFamily="34" charset="0"/>
              </a:rPr>
              <a:t>@</a:t>
            </a:r>
            <a:r>
              <a:rPr lang="en-US" b="1" dirty="0">
                <a:solidFill>
                  <a:srgbClr val="7030A0"/>
                </a:solidFill>
                <a:latin typeface="Segoe UI" panose="020B0502040204020203" pitchFamily="34" charset="0"/>
                <a:cs typeface="Segoe UI" panose="020B0502040204020203" pitchFamily="34" charset="0"/>
              </a:rPr>
              <a:t>contoso.com </a:t>
            </a:r>
            <a:r>
              <a:rPr lang="en-US" b="1" dirty="0">
                <a:latin typeface="Segoe UI" panose="020B0502040204020203" pitchFamily="34" charset="0"/>
                <a:cs typeface="Segoe UI" panose="020B0502040204020203" pitchFamily="34" charset="0"/>
                <a:sym typeface="Wingdings" panose="05000000000000000000" pitchFamily="2" charset="2"/>
              </a:rPr>
              <a:t> </a:t>
            </a:r>
            <a:r>
              <a:rPr lang="en-US" b="1" dirty="0" err="1">
                <a:solidFill>
                  <a:schemeClr val="accent4">
                    <a:lumMod val="50000"/>
                  </a:schemeClr>
                </a:solidFill>
                <a:latin typeface="Segoe UI" panose="020B0502040204020203" pitchFamily="34" charset="0"/>
                <a:cs typeface="Segoe UI" panose="020B0502040204020203" pitchFamily="34" charset="0"/>
                <a:sym typeface="Wingdings" panose="05000000000000000000" pitchFamily="2" charset="2"/>
                <a:hlinkClick r:id="rId5"/>
              </a:rPr>
              <a:t>Alias</a:t>
            </a:r>
            <a:r>
              <a:rPr lang="en-US" b="1" dirty="0" err="1">
                <a:latin typeface="Segoe UI" panose="020B0502040204020203" pitchFamily="34" charset="0"/>
                <a:cs typeface="Segoe UI" panose="020B0502040204020203" pitchFamily="34" charset="0"/>
                <a:sym typeface="Wingdings" panose="05000000000000000000" pitchFamily="2" charset="2"/>
                <a:hlinkClick r:id="rId5"/>
              </a:rPr>
              <a:t>@</a:t>
            </a:r>
            <a:r>
              <a:rPr lang="en-US" b="1" dirty="0" err="1">
                <a:solidFill>
                  <a:srgbClr val="7030A0"/>
                </a:solidFill>
                <a:latin typeface="Segoe UI" panose="020B0502040204020203" pitchFamily="34" charset="0"/>
                <a:cs typeface="Segoe UI" panose="020B0502040204020203" pitchFamily="34" charset="0"/>
                <a:sym typeface="Wingdings" panose="05000000000000000000" pitchFamily="2" charset="2"/>
                <a:hlinkClick r:id="rId5"/>
              </a:rPr>
              <a:t>corp.on-prem.contoso</a:t>
            </a:r>
            <a:endParaRPr lang="en-US" b="1" dirty="0">
              <a:solidFill>
                <a:srgbClr val="7030A0"/>
              </a:solidFill>
              <a:latin typeface="Segoe UI" panose="020B0502040204020203" pitchFamily="34" charset="0"/>
              <a:cs typeface="Segoe UI" panose="020B0502040204020203" pitchFamily="34" charset="0"/>
              <a:sym typeface="Wingdings" panose="05000000000000000000" pitchFamily="2" charset="2"/>
            </a:endParaRPr>
          </a:p>
          <a:p>
            <a:pPr marL="504217" indent="-504217">
              <a:buFont typeface="Arial" panose="020B0604020202020204" pitchFamily="34" charset="0"/>
              <a:buAutoNum type="arabicPeriod"/>
            </a:pPr>
            <a:r>
              <a:rPr lang="en-US" sz="2000" dirty="0">
                <a:latin typeface="Segoe UI" panose="020B0502040204020203" pitchFamily="34" charset="0"/>
                <a:cs typeface="Segoe UI" panose="020B0502040204020203" pitchFamily="34" charset="0"/>
              </a:rPr>
              <a:t>On-prem Active Directory Property Lookup to remap UPNs to AD users</a:t>
            </a:r>
          </a:p>
          <a:p>
            <a:pPr lvl="1" fontAlgn="ctr"/>
            <a:r>
              <a:rPr lang="en-US" sz="2000" dirty="0">
                <a:latin typeface="Segoe UI" panose="020B0502040204020203" pitchFamily="34" charset="0"/>
                <a:cs typeface="Segoe UI" panose="020B0502040204020203" pitchFamily="34" charset="0"/>
                <a:hlinkClick r:id="rId6"/>
              </a:rPr>
              <a:t>https://docs.microsoft.com/en-us/power-bi/service-gateway-enterprise-manage-ssas#synchronize-an-on-premises-active-directory-with-azure-ad</a:t>
            </a:r>
            <a:endParaRPr lang="en-US" sz="2000" dirty="0">
              <a:latin typeface="Segoe UI" panose="020B0502040204020203" pitchFamily="34" charset="0"/>
              <a:cs typeface="Segoe UI" panose="020B0502040204020203" pitchFamily="34" charset="0"/>
            </a:endParaRPr>
          </a:p>
          <a:p>
            <a:pPr lvl="1" fontAlgn="ctr"/>
            <a:endParaRPr lang="en-US" b="1" dirty="0">
              <a:solidFill>
                <a:srgbClr val="7030A0"/>
              </a:solidFill>
              <a:sym typeface="Wingdings" panose="05000000000000000000" pitchFamily="2" charset="2"/>
            </a:endParaRPr>
          </a:p>
        </p:txBody>
      </p:sp>
      <p:sp>
        <p:nvSpPr>
          <p:cNvPr id="8" name="Footer Placeholder 8">
            <a:extLst>
              <a:ext uri="{FF2B5EF4-FFF2-40B4-BE49-F238E27FC236}">
                <a16:creationId xmlns:a16="http://schemas.microsoft.com/office/drawing/2014/main" id="{D6E09753-05B6-4439-B168-5DFEABB3E1AB}"/>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72911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Provisioning Premium Capacity</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4A807E19-42DC-4B9C-BC91-8A0A91E962D3}"/>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333249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293649" y="281121"/>
            <a:ext cx="11235600"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AD User Mapping with Custom Property Lookup</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Freeform 3" descr="Cloud illustration">
            <a:extLst>
              <a:ext uri="{FF2B5EF4-FFF2-40B4-BE49-F238E27FC236}">
                <a16:creationId xmlns:a16="http://schemas.microsoft.com/office/drawing/2014/main" id="{1CA99B42-B6EA-41A4-9FE1-CB66806A5EC6}"/>
              </a:ext>
            </a:extLst>
          </p:cNvPr>
          <p:cNvSpPr>
            <a:spLocks noChangeAspect="1"/>
          </p:cNvSpPr>
          <p:nvPr/>
        </p:nvSpPr>
        <p:spPr bwMode="black">
          <a:xfrm>
            <a:off x="427084" y="2372326"/>
            <a:ext cx="1249567" cy="738994"/>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a:noFill/>
          </a:ln>
        </p:spPr>
        <p:txBody>
          <a:bodyPr vert="horz" wrap="square" lIns="87845" tIns="43923" rIns="87845" bIns="439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8CA358F-D32A-4911-BF45-2133F6ABA580}"/>
              </a:ext>
            </a:extLst>
          </p:cNvPr>
          <p:cNvSpPr txBox="1"/>
          <p:nvPr/>
        </p:nvSpPr>
        <p:spPr>
          <a:xfrm>
            <a:off x="427084" y="3277674"/>
            <a:ext cx="1416173" cy="36927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0070C0"/>
                </a:solidFill>
                <a:effectLst/>
                <a:uLnTx/>
                <a:uFillTx/>
                <a:latin typeface="Calibri" panose="020F0502020204030204"/>
                <a:ea typeface="+mn-ea"/>
                <a:cs typeface="+mn-cs"/>
              </a:rPr>
              <a:t>Cloud</a:t>
            </a:r>
          </a:p>
        </p:txBody>
      </p:sp>
      <p:sp>
        <p:nvSpPr>
          <p:cNvPr id="9" name="TextBox 8">
            <a:extLst>
              <a:ext uri="{FF2B5EF4-FFF2-40B4-BE49-F238E27FC236}">
                <a16:creationId xmlns:a16="http://schemas.microsoft.com/office/drawing/2014/main" id="{73D20BA4-5423-4427-896E-329D1E3A00CD}"/>
              </a:ext>
            </a:extLst>
          </p:cNvPr>
          <p:cNvSpPr txBox="1">
            <a:spLocks/>
          </p:cNvSpPr>
          <p:nvPr/>
        </p:nvSpPr>
        <p:spPr>
          <a:xfrm>
            <a:off x="2681751" y="1841164"/>
            <a:ext cx="1254817" cy="627408"/>
          </a:xfrm>
          <a:prstGeom prst="rect">
            <a:avLst/>
          </a:prstGeom>
          <a:solidFill>
            <a:srgbClr val="FFC000"/>
          </a:solidFill>
        </p:spPr>
        <p:txBody>
          <a:bodyPr wrap="square" lIns="179259" tIns="179259" rIns="179259" bIns="179259" rtlCol="0" anchor="ctr">
            <a:no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371" b="1" i="0" u="none" strike="noStrike" kern="1200" cap="none" spc="0" normalizeH="0" baseline="0" noProof="0" dirty="0">
                <a:ln>
                  <a:noFill/>
                </a:ln>
                <a:solidFill>
                  <a:prstClr val="black">
                    <a:lumMod val="50000"/>
                  </a:prstClr>
                </a:solidFill>
                <a:effectLst/>
                <a:uLnTx/>
                <a:uFillTx/>
                <a:latin typeface="Calibri Light" panose="020F0302020204030204"/>
                <a:ea typeface="+mn-ea"/>
                <a:cs typeface="+mn-cs"/>
              </a:rPr>
              <a:t>Power BI</a:t>
            </a:r>
          </a:p>
        </p:txBody>
      </p:sp>
      <p:pic>
        <p:nvPicPr>
          <p:cNvPr id="11" name="Picture 10" descr="cogs in the clous illustration">
            <a:extLst>
              <a:ext uri="{FF2B5EF4-FFF2-40B4-BE49-F238E27FC236}">
                <a16:creationId xmlns:a16="http://schemas.microsoft.com/office/drawing/2014/main" id="{8C334498-A72D-4609-8B19-403C38FE6A19}"/>
              </a:ext>
            </a:extLst>
          </p:cNvPr>
          <p:cNvPicPr>
            <a:picLocks noChangeAspect="1"/>
          </p:cNvPicPr>
          <p:nvPr/>
        </p:nvPicPr>
        <p:blipFill>
          <a:blip r:embed="rId3"/>
          <a:stretch>
            <a:fillRect/>
          </a:stretch>
        </p:blipFill>
        <p:spPr>
          <a:xfrm>
            <a:off x="3006927" y="2614168"/>
            <a:ext cx="647375" cy="543072"/>
          </a:xfrm>
          <a:prstGeom prst="rect">
            <a:avLst/>
          </a:prstGeom>
        </p:spPr>
      </p:pic>
      <p:sp>
        <p:nvSpPr>
          <p:cNvPr id="12" name="TextBox 11">
            <a:extLst>
              <a:ext uri="{FF2B5EF4-FFF2-40B4-BE49-F238E27FC236}">
                <a16:creationId xmlns:a16="http://schemas.microsoft.com/office/drawing/2014/main" id="{052713D9-1283-4CDC-B3BB-68900E0C070D}"/>
              </a:ext>
            </a:extLst>
          </p:cNvPr>
          <p:cNvSpPr txBox="1"/>
          <p:nvPr/>
        </p:nvSpPr>
        <p:spPr>
          <a:xfrm>
            <a:off x="4237242" y="1796791"/>
            <a:ext cx="7954758" cy="192360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Power BI Service:</a:t>
            </a:r>
          </a:p>
          <a:p>
            <a:pPr marL="342834" marR="0" lvl="0" indent="-342834" algn="l" defTabSz="914225" rtl="0" eaLnBrk="1" fontAlgn="auto" latinLnBrk="0" hangingPunct="1">
              <a:lnSpc>
                <a:spcPct val="100000"/>
              </a:lnSpc>
              <a:spcBef>
                <a:spcPts val="0"/>
              </a:spcBef>
              <a:spcAft>
                <a:spcPts val="0"/>
              </a:spcAft>
              <a:buClrTx/>
              <a:buSzTx/>
              <a:buFont typeface="+mj-lt"/>
              <a:buAutoNum type="arabicPeriod"/>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For each query by a Power BI AAD user to on-premises SSAS servers, passes along UPN string:  “</a:t>
            </a:r>
            <a:r>
              <a:rPr kumimoji="0" lang="en-US" b="1" i="0" u="none" strike="noStrike" kern="1200" cap="none" spc="0" normalizeH="0" baseline="0" noProof="0" dirty="0">
                <a:ln>
                  <a:noFill/>
                </a:ln>
                <a:solidFill>
                  <a:srgbClr val="FFC000">
                    <a:lumMod val="50000"/>
                  </a:srgbClr>
                </a:solidFill>
                <a:effectLst/>
                <a:uLnTx/>
                <a:uFillTx/>
                <a:latin typeface="Segoe UI" panose="020B0502040204020203" pitchFamily="34" charset="0"/>
                <a:cs typeface="Segoe UI" panose="020B0502040204020203" pitchFamily="34" charset="0"/>
                <a:sym typeface="Wingdings" panose="05000000000000000000" pitchFamily="2" charset="2"/>
              </a:rPr>
              <a:t>firstName.lastName</a:t>
            </a:r>
            <a:r>
              <a:rPr kumimoji="0" lang="en-US" b="1"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t>
            </a:r>
            <a:r>
              <a:rPr kumimoji="0" lang="en-US" b="1" i="0" u="none" strike="noStrike" kern="1200" cap="none" spc="0" normalizeH="0" baseline="0" noProof="0" dirty="0">
                <a:ln>
                  <a:noFill/>
                </a:ln>
                <a:solidFill>
                  <a:srgbClr val="7030A0"/>
                </a:solidFill>
                <a:effectLst/>
                <a:uLnTx/>
                <a:uFillTx/>
                <a:latin typeface="Segoe UI" panose="020B0502040204020203" pitchFamily="34" charset="0"/>
                <a:cs typeface="Segoe UI" panose="020B0502040204020203" pitchFamily="34" charset="0"/>
              </a:rPr>
              <a:t>contoso.com</a:t>
            </a: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t>
            </a:r>
            <a:endParaRPr kumimoji="0" lang="en-US" b="0" i="0" u="none" strike="noStrike" kern="1200" cap="none" spc="0" normalizeH="0" baseline="0" noProof="0" dirty="0">
              <a:ln>
                <a:noFill/>
              </a:ln>
              <a:solidFill>
                <a:srgbClr val="7030A0"/>
              </a:solidFill>
              <a:effectLst/>
              <a:uLnTx/>
              <a:uFillTx/>
              <a:latin typeface="Segoe UI" panose="020B0502040204020203" pitchFamily="34" charset="0"/>
              <a:cs typeface="Segoe UI" panose="020B0502040204020203" pitchFamily="34" charset="0"/>
            </a:endParaRPr>
          </a:p>
          <a:p>
            <a:pPr marL="342834" marR="0" lvl="0" indent="-342834" algn="l" defTabSz="914225" rtl="0" eaLnBrk="1" fontAlgn="auto" latinLnBrk="0" hangingPunct="1">
              <a:lnSpc>
                <a:spcPct val="100000"/>
              </a:lnSpc>
              <a:spcBef>
                <a:spcPts val="0"/>
              </a:spcBef>
              <a:spcAft>
                <a:spcPts val="0"/>
              </a:spcAft>
              <a:buClrTx/>
              <a:buSzTx/>
              <a:buFont typeface="+mj-lt"/>
              <a:buAutoNum type="arabicPeriod"/>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Note: any manual UPN user mappings defined in the Power BI data source configuration are still applied </a:t>
            </a:r>
            <a:r>
              <a:rPr kumimoji="0" lang="en-US" b="0" i="1" u="sng"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before</a:t>
            </a: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sending the username string to the on-premises data gateway</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ea typeface="+mn-ea"/>
              <a:cs typeface="+mn-cs"/>
            </a:endParaRPr>
          </a:p>
        </p:txBody>
      </p:sp>
      <p:cxnSp>
        <p:nvCxnSpPr>
          <p:cNvPr id="13" name="Straight Connector 12" descr="Divider">
            <a:extLst>
              <a:ext uri="{FF2B5EF4-FFF2-40B4-BE49-F238E27FC236}">
                <a16:creationId xmlns:a16="http://schemas.microsoft.com/office/drawing/2014/main" id="{3351C46A-3659-4ED6-9E5A-7AB182FB310E}"/>
              </a:ext>
            </a:extLst>
          </p:cNvPr>
          <p:cNvCxnSpPr/>
          <p:nvPr/>
        </p:nvCxnSpPr>
        <p:spPr>
          <a:xfrm>
            <a:off x="427084" y="3755090"/>
            <a:ext cx="11024462"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DE84D8C-EB01-4AE9-92AC-B32FB7A1772C}"/>
              </a:ext>
            </a:extLst>
          </p:cNvPr>
          <p:cNvSpPr txBox="1"/>
          <p:nvPr/>
        </p:nvSpPr>
        <p:spPr>
          <a:xfrm>
            <a:off x="427086" y="4091131"/>
            <a:ext cx="2006281" cy="36927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0070C0"/>
                </a:solidFill>
                <a:effectLst/>
                <a:uLnTx/>
                <a:uFillTx/>
                <a:latin typeface="Calibri" panose="020F0502020204030204"/>
                <a:ea typeface="+mn-ea"/>
                <a:cs typeface="+mn-cs"/>
              </a:rPr>
              <a:t>On-premises</a:t>
            </a:r>
          </a:p>
        </p:txBody>
      </p:sp>
      <p:grpSp>
        <p:nvGrpSpPr>
          <p:cNvPr id="15" name="Group 14" descr="On Premise Data Sources illustration">
            <a:extLst>
              <a:ext uri="{FF2B5EF4-FFF2-40B4-BE49-F238E27FC236}">
                <a16:creationId xmlns:a16="http://schemas.microsoft.com/office/drawing/2014/main" id="{F8ED24C5-247A-419F-8F8B-CD01E2F0C94A}"/>
              </a:ext>
            </a:extLst>
          </p:cNvPr>
          <p:cNvGrpSpPr/>
          <p:nvPr/>
        </p:nvGrpSpPr>
        <p:grpSpPr>
          <a:xfrm>
            <a:off x="427084" y="4748479"/>
            <a:ext cx="1004972" cy="1111586"/>
            <a:chOff x="2801096" y="2266742"/>
            <a:chExt cx="1365851" cy="1510749"/>
          </a:xfrm>
        </p:grpSpPr>
        <p:grpSp>
          <p:nvGrpSpPr>
            <p:cNvPr id="16" name="Group 15">
              <a:extLst>
                <a:ext uri="{FF2B5EF4-FFF2-40B4-BE49-F238E27FC236}">
                  <a16:creationId xmlns:a16="http://schemas.microsoft.com/office/drawing/2014/main" id="{9DDE912B-529F-4807-8DC7-2A527AB47DD6}"/>
                </a:ext>
              </a:extLst>
            </p:cNvPr>
            <p:cNvGrpSpPr/>
            <p:nvPr/>
          </p:nvGrpSpPr>
          <p:grpSpPr>
            <a:xfrm>
              <a:off x="3372371" y="2842453"/>
              <a:ext cx="468313" cy="935038"/>
              <a:chOff x="3679477" y="2842453"/>
              <a:chExt cx="468313" cy="935038"/>
            </a:xfrm>
          </p:grpSpPr>
          <p:sp>
            <p:nvSpPr>
              <p:cNvPr id="117" name="Rectangle 5">
                <a:extLst>
                  <a:ext uri="{FF2B5EF4-FFF2-40B4-BE49-F238E27FC236}">
                    <a16:creationId xmlns:a16="http://schemas.microsoft.com/office/drawing/2014/main" id="{4D6506F3-520F-4AF5-AE05-2DDD2B437A74}"/>
                  </a:ext>
                </a:extLst>
              </p:cNvPr>
              <p:cNvSpPr>
                <a:spLocks noChangeArrowheads="1"/>
              </p:cNvSpPr>
              <p:nvPr/>
            </p:nvSpPr>
            <p:spPr bwMode="auto">
              <a:xfrm>
                <a:off x="3679477" y="2842453"/>
                <a:ext cx="468313" cy="935038"/>
              </a:xfrm>
              <a:prstGeom prst="rect">
                <a:avLst/>
              </a:prstGeom>
              <a:solidFill>
                <a:schemeClr val="bg1"/>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Rectangle 6">
                <a:extLst>
                  <a:ext uri="{FF2B5EF4-FFF2-40B4-BE49-F238E27FC236}">
                    <a16:creationId xmlns:a16="http://schemas.microsoft.com/office/drawing/2014/main" id="{4D5D8992-9DC1-42D9-B20F-2EC70294AE6C}"/>
                  </a:ext>
                </a:extLst>
              </p:cNvPr>
              <p:cNvSpPr>
                <a:spLocks noChangeArrowheads="1"/>
              </p:cNvSpPr>
              <p:nvPr/>
            </p:nvSpPr>
            <p:spPr bwMode="auto">
              <a:xfrm>
                <a:off x="4046190" y="2909128"/>
                <a:ext cx="36513" cy="6826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Rectangle 7">
                <a:extLst>
                  <a:ext uri="{FF2B5EF4-FFF2-40B4-BE49-F238E27FC236}">
                    <a16:creationId xmlns:a16="http://schemas.microsoft.com/office/drawing/2014/main" id="{409D66E9-548E-425F-ADF7-3DD458CC4904}"/>
                  </a:ext>
                </a:extLst>
              </p:cNvPr>
              <p:cNvSpPr>
                <a:spLocks noChangeArrowheads="1"/>
              </p:cNvSpPr>
              <p:nvPr/>
            </p:nvSpPr>
            <p:spPr bwMode="auto">
              <a:xfrm>
                <a:off x="3946177" y="2909128"/>
                <a:ext cx="36513" cy="6826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Rectangle 9">
                <a:extLst>
                  <a:ext uri="{FF2B5EF4-FFF2-40B4-BE49-F238E27FC236}">
                    <a16:creationId xmlns:a16="http://schemas.microsoft.com/office/drawing/2014/main" id="{F8A4B9B8-C80A-497C-9FB5-08CD03003B2A}"/>
                  </a:ext>
                </a:extLst>
              </p:cNvPr>
              <p:cNvSpPr>
                <a:spLocks noChangeArrowheads="1"/>
              </p:cNvSpPr>
              <p:nvPr/>
            </p:nvSpPr>
            <p:spPr bwMode="auto">
              <a:xfrm>
                <a:off x="3739802" y="2909128"/>
                <a:ext cx="39688" cy="6826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Rectangle 10">
                <a:extLst>
                  <a:ext uri="{FF2B5EF4-FFF2-40B4-BE49-F238E27FC236}">
                    <a16:creationId xmlns:a16="http://schemas.microsoft.com/office/drawing/2014/main" id="{A7602D01-8E88-4101-B60D-2161F0DE51E3}"/>
                  </a:ext>
                </a:extLst>
              </p:cNvPr>
              <p:cNvSpPr>
                <a:spLocks noChangeArrowheads="1"/>
              </p:cNvSpPr>
              <p:nvPr/>
            </p:nvSpPr>
            <p:spPr bwMode="auto">
              <a:xfrm>
                <a:off x="4046190" y="3010728"/>
                <a:ext cx="36513"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Rectangle 11">
                <a:extLst>
                  <a:ext uri="{FF2B5EF4-FFF2-40B4-BE49-F238E27FC236}">
                    <a16:creationId xmlns:a16="http://schemas.microsoft.com/office/drawing/2014/main" id="{06CD35B3-2183-4FB8-94CD-2D83EE882BAA}"/>
                  </a:ext>
                </a:extLst>
              </p:cNvPr>
              <p:cNvSpPr>
                <a:spLocks noChangeArrowheads="1"/>
              </p:cNvSpPr>
              <p:nvPr/>
            </p:nvSpPr>
            <p:spPr bwMode="auto">
              <a:xfrm>
                <a:off x="3946177" y="3010728"/>
                <a:ext cx="36513"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Rectangle 12">
                <a:extLst>
                  <a:ext uri="{FF2B5EF4-FFF2-40B4-BE49-F238E27FC236}">
                    <a16:creationId xmlns:a16="http://schemas.microsoft.com/office/drawing/2014/main" id="{5E3CFDC5-A552-4372-AC6A-D2FC30D0B971}"/>
                  </a:ext>
                </a:extLst>
              </p:cNvPr>
              <p:cNvSpPr>
                <a:spLocks noChangeArrowheads="1"/>
              </p:cNvSpPr>
              <p:nvPr/>
            </p:nvSpPr>
            <p:spPr bwMode="auto">
              <a:xfrm>
                <a:off x="3841402" y="3010728"/>
                <a:ext cx="39688"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Rectangle 13">
                <a:extLst>
                  <a:ext uri="{FF2B5EF4-FFF2-40B4-BE49-F238E27FC236}">
                    <a16:creationId xmlns:a16="http://schemas.microsoft.com/office/drawing/2014/main" id="{6EA0DE15-D9FB-4E41-98AF-4C40B407C67D}"/>
                  </a:ext>
                </a:extLst>
              </p:cNvPr>
              <p:cNvSpPr>
                <a:spLocks noChangeArrowheads="1"/>
              </p:cNvSpPr>
              <p:nvPr/>
            </p:nvSpPr>
            <p:spPr bwMode="auto">
              <a:xfrm>
                <a:off x="3739802" y="3010728"/>
                <a:ext cx="39688"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Rectangle 14">
                <a:extLst>
                  <a:ext uri="{FF2B5EF4-FFF2-40B4-BE49-F238E27FC236}">
                    <a16:creationId xmlns:a16="http://schemas.microsoft.com/office/drawing/2014/main" id="{0D1505D2-1D6A-4E29-8D40-7BD072D7AA5D}"/>
                  </a:ext>
                </a:extLst>
              </p:cNvPr>
              <p:cNvSpPr>
                <a:spLocks noChangeArrowheads="1"/>
              </p:cNvSpPr>
              <p:nvPr/>
            </p:nvSpPr>
            <p:spPr bwMode="auto">
              <a:xfrm>
                <a:off x="4046190" y="3112328"/>
                <a:ext cx="36513"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Rectangle 15">
                <a:extLst>
                  <a:ext uri="{FF2B5EF4-FFF2-40B4-BE49-F238E27FC236}">
                    <a16:creationId xmlns:a16="http://schemas.microsoft.com/office/drawing/2014/main" id="{C6F3F78B-68FA-4553-8BE8-3E36571AFA2A}"/>
                  </a:ext>
                </a:extLst>
              </p:cNvPr>
              <p:cNvSpPr>
                <a:spLocks noChangeArrowheads="1"/>
              </p:cNvSpPr>
              <p:nvPr/>
            </p:nvSpPr>
            <p:spPr bwMode="auto">
              <a:xfrm>
                <a:off x="3946177" y="3112328"/>
                <a:ext cx="36513"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Rectangle 16">
                <a:extLst>
                  <a:ext uri="{FF2B5EF4-FFF2-40B4-BE49-F238E27FC236}">
                    <a16:creationId xmlns:a16="http://schemas.microsoft.com/office/drawing/2014/main" id="{C297B91E-0FA8-4EB3-8E2F-11039BE1DB6C}"/>
                  </a:ext>
                </a:extLst>
              </p:cNvPr>
              <p:cNvSpPr>
                <a:spLocks noChangeArrowheads="1"/>
              </p:cNvSpPr>
              <p:nvPr/>
            </p:nvSpPr>
            <p:spPr bwMode="auto">
              <a:xfrm>
                <a:off x="3841402" y="3112328"/>
                <a:ext cx="39688"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Rectangle 17">
                <a:extLst>
                  <a:ext uri="{FF2B5EF4-FFF2-40B4-BE49-F238E27FC236}">
                    <a16:creationId xmlns:a16="http://schemas.microsoft.com/office/drawing/2014/main" id="{2208B767-5391-460F-8981-94EACDC55E25}"/>
                  </a:ext>
                </a:extLst>
              </p:cNvPr>
              <p:cNvSpPr>
                <a:spLocks noChangeArrowheads="1"/>
              </p:cNvSpPr>
              <p:nvPr/>
            </p:nvSpPr>
            <p:spPr bwMode="auto">
              <a:xfrm>
                <a:off x="3739802" y="3112328"/>
                <a:ext cx="39688"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Rectangle 18">
                <a:extLst>
                  <a:ext uri="{FF2B5EF4-FFF2-40B4-BE49-F238E27FC236}">
                    <a16:creationId xmlns:a16="http://schemas.microsoft.com/office/drawing/2014/main" id="{237F8287-3C24-4252-B7F0-619D1BC47A40}"/>
                  </a:ext>
                </a:extLst>
              </p:cNvPr>
              <p:cNvSpPr>
                <a:spLocks noChangeArrowheads="1"/>
              </p:cNvSpPr>
              <p:nvPr/>
            </p:nvSpPr>
            <p:spPr bwMode="auto">
              <a:xfrm>
                <a:off x="4046190" y="3212340"/>
                <a:ext cx="36513"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Rectangle 19">
                <a:extLst>
                  <a:ext uri="{FF2B5EF4-FFF2-40B4-BE49-F238E27FC236}">
                    <a16:creationId xmlns:a16="http://schemas.microsoft.com/office/drawing/2014/main" id="{8D18F4B5-B3E3-430E-BD5F-E9DC869791EE}"/>
                  </a:ext>
                </a:extLst>
              </p:cNvPr>
              <p:cNvSpPr>
                <a:spLocks noChangeArrowheads="1"/>
              </p:cNvSpPr>
              <p:nvPr/>
            </p:nvSpPr>
            <p:spPr bwMode="auto">
              <a:xfrm>
                <a:off x="3946177" y="3212340"/>
                <a:ext cx="36513"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Rectangle 20">
                <a:extLst>
                  <a:ext uri="{FF2B5EF4-FFF2-40B4-BE49-F238E27FC236}">
                    <a16:creationId xmlns:a16="http://schemas.microsoft.com/office/drawing/2014/main" id="{1F1BFEE6-8952-476D-B17B-088A269F3B01}"/>
                  </a:ext>
                </a:extLst>
              </p:cNvPr>
              <p:cNvSpPr>
                <a:spLocks noChangeArrowheads="1"/>
              </p:cNvSpPr>
              <p:nvPr/>
            </p:nvSpPr>
            <p:spPr bwMode="auto">
              <a:xfrm>
                <a:off x="3841402" y="3212340"/>
                <a:ext cx="39688"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Rectangle 21">
                <a:extLst>
                  <a:ext uri="{FF2B5EF4-FFF2-40B4-BE49-F238E27FC236}">
                    <a16:creationId xmlns:a16="http://schemas.microsoft.com/office/drawing/2014/main" id="{3C6984FD-C0CD-45D1-B623-488D47C1E458}"/>
                  </a:ext>
                </a:extLst>
              </p:cNvPr>
              <p:cNvSpPr>
                <a:spLocks noChangeArrowheads="1"/>
              </p:cNvSpPr>
              <p:nvPr/>
            </p:nvSpPr>
            <p:spPr bwMode="auto">
              <a:xfrm>
                <a:off x="3739802" y="3212340"/>
                <a:ext cx="39688"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Rectangle 22">
                <a:extLst>
                  <a:ext uri="{FF2B5EF4-FFF2-40B4-BE49-F238E27FC236}">
                    <a16:creationId xmlns:a16="http://schemas.microsoft.com/office/drawing/2014/main" id="{60B006A1-E071-4AE3-833B-52AEB029940C}"/>
                  </a:ext>
                </a:extLst>
              </p:cNvPr>
              <p:cNvSpPr>
                <a:spLocks noChangeArrowheads="1"/>
              </p:cNvSpPr>
              <p:nvPr/>
            </p:nvSpPr>
            <p:spPr bwMode="auto">
              <a:xfrm>
                <a:off x="4046190" y="3317115"/>
                <a:ext cx="36513" cy="6826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Rectangle 23">
                <a:extLst>
                  <a:ext uri="{FF2B5EF4-FFF2-40B4-BE49-F238E27FC236}">
                    <a16:creationId xmlns:a16="http://schemas.microsoft.com/office/drawing/2014/main" id="{58672B56-3641-4C64-BA82-BA73A6880EDC}"/>
                  </a:ext>
                </a:extLst>
              </p:cNvPr>
              <p:cNvSpPr>
                <a:spLocks noChangeArrowheads="1"/>
              </p:cNvSpPr>
              <p:nvPr/>
            </p:nvSpPr>
            <p:spPr bwMode="auto">
              <a:xfrm>
                <a:off x="3946177" y="3317115"/>
                <a:ext cx="36513" cy="6826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Rectangle 24">
                <a:extLst>
                  <a:ext uri="{FF2B5EF4-FFF2-40B4-BE49-F238E27FC236}">
                    <a16:creationId xmlns:a16="http://schemas.microsoft.com/office/drawing/2014/main" id="{F3337698-46C6-46F3-BCC6-472C075EB4BE}"/>
                  </a:ext>
                </a:extLst>
              </p:cNvPr>
              <p:cNvSpPr>
                <a:spLocks noChangeArrowheads="1"/>
              </p:cNvSpPr>
              <p:nvPr/>
            </p:nvSpPr>
            <p:spPr bwMode="auto">
              <a:xfrm>
                <a:off x="3841402" y="3317115"/>
                <a:ext cx="39688" cy="6826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Rectangle 25">
                <a:extLst>
                  <a:ext uri="{FF2B5EF4-FFF2-40B4-BE49-F238E27FC236}">
                    <a16:creationId xmlns:a16="http://schemas.microsoft.com/office/drawing/2014/main" id="{87325CCC-53D4-4245-AB54-4F17E5456DF0}"/>
                  </a:ext>
                </a:extLst>
              </p:cNvPr>
              <p:cNvSpPr>
                <a:spLocks noChangeArrowheads="1"/>
              </p:cNvSpPr>
              <p:nvPr/>
            </p:nvSpPr>
            <p:spPr bwMode="auto">
              <a:xfrm>
                <a:off x="3739802" y="3317115"/>
                <a:ext cx="39688" cy="6826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Rectangle 26">
                <a:extLst>
                  <a:ext uri="{FF2B5EF4-FFF2-40B4-BE49-F238E27FC236}">
                    <a16:creationId xmlns:a16="http://schemas.microsoft.com/office/drawing/2014/main" id="{E43E8353-5994-46C4-936F-D14F36025337}"/>
                  </a:ext>
                </a:extLst>
              </p:cNvPr>
              <p:cNvSpPr>
                <a:spLocks noChangeArrowheads="1"/>
              </p:cNvSpPr>
              <p:nvPr/>
            </p:nvSpPr>
            <p:spPr bwMode="auto">
              <a:xfrm>
                <a:off x="4046190" y="3418715"/>
                <a:ext cx="36513" cy="6667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Rectangle 27">
                <a:extLst>
                  <a:ext uri="{FF2B5EF4-FFF2-40B4-BE49-F238E27FC236}">
                    <a16:creationId xmlns:a16="http://schemas.microsoft.com/office/drawing/2014/main" id="{9DE6BC83-CF51-456A-AFAB-32972B7E6E4A}"/>
                  </a:ext>
                </a:extLst>
              </p:cNvPr>
              <p:cNvSpPr>
                <a:spLocks noChangeArrowheads="1"/>
              </p:cNvSpPr>
              <p:nvPr/>
            </p:nvSpPr>
            <p:spPr bwMode="auto">
              <a:xfrm>
                <a:off x="3946177" y="3418715"/>
                <a:ext cx="36513" cy="6667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Rectangle 28">
                <a:extLst>
                  <a:ext uri="{FF2B5EF4-FFF2-40B4-BE49-F238E27FC236}">
                    <a16:creationId xmlns:a16="http://schemas.microsoft.com/office/drawing/2014/main" id="{D2F52442-D594-4379-9B5D-611A9DBD3157}"/>
                  </a:ext>
                </a:extLst>
              </p:cNvPr>
              <p:cNvSpPr>
                <a:spLocks noChangeArrowheads="1"/>
              </p:cNvSpPr>
              <p:nvPr/>
            </p:nvSpPr>
            <p:spPr bwMode="auto">
              <a:xfrm>
                <a:off x="3841402" y="3418715"/>
                <a:ext cx="39688" cy="6667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Rectangle 29">
                <a:extLst>
                  <a:ext uri="{FF2B5EF4-FFF2-40B4-BE49-F238E27FC236}">
                    <a16:creationId xmlns:a16="http://schemas.microsoft.com/office/drawing/2014/main" id="{657155DD-BD90-4E92-95C2-7C999FBDD22D}"/>
                  </a:ext>
                </a:extLst>
              </p:cNvPr>
              <p:cNvSpPr>
                <a:spLocks noChangeArrowheads="1"/>
              </p:cNvSpPr>
              <p:nvPr/>
            </p:nvSpPr>
            <p:spPr bwMode="auto">
              <a:xfrm>
                <a:off x="3739802" y="3418715"/>
                <a:ext cx="39688" cy="6667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Rectangle 30">
                <a:extLst>
                  <a:ext uri="{FF2B5EF4-FFF2-40B4-BE49-F238E27FC236}">
                    <a16:creationId xmlns:a16="http://schemas.microsoft.com/office/drawing/2014/main" id="{63C279D6-5188-4294-8921-9746D34B3C1F}"/>
                  </a:ext>
                </a:extLst>
              </p:cNvPr>
              <p:cNvSpPr>
                <a:spLocks noChangeArrowheads="1"/>
              </p:cNvSpPr>
              <p:nvPr/>
            </p:nvSpPr>
            <p:spPr bwMode="auto">
              <a:xfrm>
                <a:off x="4046190" y="3520315"/>
                <a:ext cx="36513"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Rectangle 31">
                <a:extLst>
                  <a:ext uri="{FF2B5EF4-FFF2-40B4-BE49-F238E27FC236}">
                    <a16:creationId xmlns:a16="http://schemas.microsoft.com/office/drawing/2014/main" id="{B381410B-471A-4A8D-BB9E-216A969884FA}"/>
                  </a:ext>
                </a:extLst>
              </p:cNvPr>
              <p:cNvSpPr>
                <a:spLocks noChangeArrowheads="1"/>
              </p:cNvSpPr>
              <p:nvPr/>
            </p:nvSpPr>
            <p:spPr bwMode="auto">
              <a:xfrm>
                <a:off x="3946177" y="3520315"/>
                <a:ext cx="36513"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Rectangle 32">
                <a:extLst>
                  <a:ext uri="{FF2B5EF4-FFF2-40B4-BE49-F238E27FC236}">
                    <a16:creationId xmlns:a16="http://schemas.microsoft.com/office/drawing/2014/main" id="{CA8E6417-DBF7-4FEE-80B5-7F3A0B835F1F}"/>
                  </a:ext>
                </a:extLst>
              </p:cNvPr>
              <p:cNvSpPr>
                <a:spLocks noChangeArrowheads="1"/>
              </p:cNvSpPr>
              <p:nvPr/>
            </p:nvSpPr>
            <p:spPr bwMode="auto">
              <a:xfrm>
                <a:off x="3841402" y="3520315"/>
                <a:ext cx="39688"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Rectangle 33">
                <a:extLst>
                  <a:ext uri="{FF2B5EF4-FFF2-40B4-BE49-F238E27FC236}">
                    <a16:creationId xmlns:a16="http://schemas.microsoft.com/office/drawing/2014/main" id="{A77B284D-3EA6-4A00-8B37-6FF2A0C3C97B}"/>
                  </a:ext>
                </a:extLst>
              </p:cNvPr>
              <p:cNvSpPr>
                <a:spLocks noChangeArrowheads="1"/>
              </p:cNvSpPr>
              <p:nvPr/>
            </p:nvSpPr>
            <p:spPr bwMode="auto">
              <a:xfrm>
                <a:off x="3739802" y="3520315"/>
                <a:ext cx="39688"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Rectangle 34">
                <a:extLst>
                  <a:ext uri="{FF2B5EF4-FFF2-40B4-BE49-F238E27FC236}">
                    <a16:creationId xmlns:a16="http://schemas.microsoft.com/office/drawing/2014/main" id="{E7CCC233-7D35-4E95-A52F-D85F99C3AC5E}"/>
                  </a:ext>
                </a:extLst>
              </p:cNvPr>
              <p:cNvSpPr>
                <a:spLocks noChangeArrowheads="1"/>
              </p:cNvSpPr>
              <p:nvPr/>
            </p:nvSpPr>
            <p:spPr bwMode="auto">
              <a:xfrm>
                <a:off x="4046190" y="3620328"/>
                <a:ext cx="36513"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Rectangle 35">
                <a:extLst>
                  <a:ext uri="{FF2B5EF4-FFF2-40B4-BE49-F238E27FC236}">
                    <a16:creationId xmlns:a16="http://schemas.microsoft.com/office/drawing/2014/main" id="{A2ECF738-AF03-453A-B508-1BDE01B3C0C8}"/>
                  </a:ext>
                </a:extLst>
              </p:cNvPr>
              <p:cNvSpPr>
                <a:spLocks noChangeArrowheads="1"/>
              </p:cNvSpPr>
              <p:nvPr/>
            </p:nvSpPr>
            <p:spPr bwMode="auto">
              <a:xfrm>
                <a:off x="3946177" y="3620328"/>
                <a:ext cx="36513"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Rectangle 36">
                <a:extLst>
                  <a:ext uri="{FF2B5EF4-FFF2-40B4-BE49-F238E27FC236}">
                    <a16:creationId xmlns:a16="http://schemas.microsoft.com/office/drawing/2014/main" id="{6B6870F3-FF1E-49E0-B593-C33B4FE9065F}"/>
                  </a:ext>
                </a:extLst>
              </p:cNvPr>
              <p:cNvSpPr>
                <a:spLocks noChangeArrowheads="1"/>
              </p:cNvSpPr>
              <p:nvPr/>
            </p:nvSpPr>
            <p:spPr bwMode="auto">
              <a:xfrm>
                <a:off x="3841402" y="3620328"/>
                <a:ext cx="39688"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Rectangle 37">
                <a:extLst>
                  <a:ext uri="{FF2B5EF4-FFF2-40B4-BE49-F238E27FC236}">
                    <a16:creationId xmlns:a16="http://schemas.microsoft.com/office/drawing/2014/main" id="{B4BAFCD7-C2D7-47A0-A848-4AA895A44091}"/>
                  </a:ext>
                </a:extLst>
              </p:cNvPr>
              <p:cNvSpPr>
                <a:spLocks noChangeArrowheads="1"/>
              </p:cNvSpPr>
              <p:nvPr/>
            </p:nvSpPr>
            <p:spPr bwMode="auto">
              <a:xfrm>
                <a:off x="3739802" y="3620328"/>
                <a:ext cx="39688"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60A95767-680C-40E8-A4D0-396BE07F2C2F}"/>
                </a:ext>
              </a:extLst>
            </p:cNvPr>
            <p:cNvGrpSpPr/>
            <p:nvPr/>
          </p:nvGrpSpPr>
          <p:grpSpPr>
            <a:xfrm>
              <a:off x="3467319" y="2904364"/>
              <a:ext cx="337419" cy="789859"/>
              <a:chOff x="3528665" y="2904364"/>
              <a:chExt cx="250751" cy="789859"/>
            </a:xfrm>
          </p:grpSpPr>
          <p:sp>
            <p:nvSpPr>
              <p:cNvPr id="109" name="Rectangle 8">
                <a:extLst>
                  <a:ext uri="{FF2B5EF4-FFF2-40B4-BE49-F238E27FC236}">
                    <a16:creationId xmlns:a16="http://schemas.microsoft.com/office/drawing/2014/main" id="{CC7D516E-70B9-4F3C-9F73-1165AB41C99F}"/>
                  </a:ext>
                </a:extLst>
              </p:cNvPr>
              <p:cNvSpPr>
                <a:spLocks noChangeArrowheads="1"/>
              </p:cNvSpPr>
              <p:nvPr/>
            </p:nvSpPr>
            <p:spPr bwMode="auto">
              <a:xfrm>
                <a:off x="3528665" y="3108266"/>
                <a:ext cx="250751" cy="76201"/>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Rectangle 8">
                <a:extLst>
                  <a:ext uri="{FF2B5EF4-FFF2-40B4-BE49-F238E27FC236}">
                    <a16:creationId xmlns:a16="http://schemas.microsoft.com/office/drawing/2014/main" id="{EC056E0C-5FB3-48AC-A0B7-A5775D449A27}"/>
                  </a:ext>
                </a:extLst>
              </p:cNvPr>
              <p:cNvSpPr>
                <a:spLocks noChangeArrowheads="1"/>
              </p:cNvSpPr>
              <p:nvPr/>
            </p:nvSpPr>
            <p:spPr bwMode="auto">
              <a:xfrm>
                <a:off x="3528665" y="3006315"/>
                <a:ext cx="250751" cy="76201"/>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Rectangle 8">
                <a:extLst>
                  <a:ext uri="{FF2B5EF4-FFF2-40B4-BE49-F238E27FC236}">
                    <a16:creationId xmlns:a16="http://schemas.microsoft.com/office/drawing/2014/main" id="{CD24265A-333A-462D-92C2-EE00002B5DF2}"/>
                  </a:ext>
                </a:extLst>
              </p:cNvPr>
              <p:cNvSpPr>
                <a:spLocks noChangeArrowheads="1"/>
              </p:cNvSpPr>
              <p:nvPr/>
            </p:nvSpPr>
            <p:spPr bwMode="auto">
              <a:xfrm>
                <a:off x="3528665" y="3210217"/>
                <a:ext cx="250751" cy="76201"/>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Rectangle 8">
                <a:extLst>
                  <a:ext uri="{FF2B5EF4-FFF2-40B4-BE49-F238E27FC236}">
                    <a16:creationId xmlns:a16="http://schemas.microsoft.com/office/drawing/2014/main" id="{83D24819-519D-4CC3-B609-6E35239F3BD0}"/>
                  </a:ext>
                </a:extLst>
              </p:cNvPr>
              <p:cNvSpPr>
                <a:spLocks noChangeArrowheads="1"/>
              </p:cNvSpPr>
              <p:nvPr/>
            </p:nvSpPr>
            <p:spPr bwMode="auto">
              <a:xfrm>
                <a:off x="3528665" y="3312168"/>
                <a:ext cx="250751" cy="76201"/>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Rectangle 8">
                <a:extLst>
                  <a:ext uri="{FF2B5EF4-FFF2-40B4-BE49-F238E27FC236}">
                    <a16:creationId xmlns:a16="http://schemas.microsoft.com/office/drawing/2014/main" id="{6BAC5EF0-4D29-4E5F-8E17-6D1335EE5A80}"/>
                  </a:ext>
                </a:extLst>
              </p:cNvPr>
              <p:cNvSpPr>
                <a:spLocks noChangeArrowheads="1"/>
              </p:cNvSpPr>
              <p:nvPr/>
            </p:nvSpPr>
            <p:spPr bwMode="auto">
              <a:xfrm>
                <a:off x="3528665" y="3414119"/>
                <a:ext cx="250751" cy="76201"/>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Rectangle 8">
                <a:extLst>
                  <a:ext uri="{FF2B5EF4-FFF2-40B4-BE49-F238E27FC236}">
                    <a16:creationId xmlns:a16="http://schemas.microsoft.com/office/drawing/2014/main" id="{80D2C594-D2A2-4293-8D8A-0D4CBA66F0BF}"/>
                  </a:ext>
                </a:extLst>
              </p:cNvPr>
              <p:cNvSpPr>
                <a:spLocks noChangeArrowheads="1"/>
              </p:cNvSpPr>
              <p:nvPr/>
            </p:nvSpPr>
            <p:spPr bwMode="auto">
              <a:xfrm>
                <a:off x="3528665" y="3516070"/>
                <a:ext cx="250751" cy="76201"/>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Rectangle 8">
                <a:extLst>
                  <a:ext uri="{FF2B5EF4-FFF2-40B4-BE49-F238E27FC236}">
                    <a16:creationId xmlns:a16="http://schemas.microsoft.com/office/drawing/2014/main" id="{F5CEADB1-9FFD-4429-AA8D-A1E42C2F746B}"/>
                  </a:ext>
                </a:extLst>
              </p:cNvPr>
              <p:cNvSpPr>
                <a:spLocks noChangeArrowheads="1"/>
              </p:cNvSpPr>
              <p:nvPr/>
            </p:nvSpPr>
            <p:spPr bwMode="auto">
              <a:xfrm>
                <a:off x="3528665" y="3618022"/>
                <a:ext cx="250751" cy="76201"/>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Rectangle 8">
                <a:extLst>
                  <a:ext uri="{FF2B5EF4-FFF2-40B4-BE49-F238E27FC236}">
                    <a16:creationId xmlns:a16="http://schemas.microsoft.com/office/drawing/2014/main" id="{1D14BB85-5F61-4340-B33C-DB31C9A9D54F}"/>
                  </a:ext>
                </a:extLst>
              </p:cNvPr>
              <p:cNvSpPr>
                <a:spLocks noChangeArrowheads="1"/>
              </p:cNvSpPr>
              <p:nvPr/>
            </p:nvSpPr>
            <p:spPr bwMode="auto">
              <a:xfrm>
                <a:off x="3528665" y="2904364"/>
                <a:ext cx="250751" cy="76201"/>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D23D51D9-806E-4613-A75B-FD4CDAF70C65}"/>
                </a:ext>
              </a:extLst>
            </p:cNvPr>
            <p:cNvGrpSpPr/>
            <p:nvPr/>
          </p:nvGrpSpPr>
          <p:grpSpPr>
            <a:xfrm>
              <a:off x="3846349" y="3047240"/>
              <a:ext cx="320598" cy="730249"/>
              <a:chOff x="2830182" y="3047239"/>
              <a:chExt cx="290329" cy="730249"/>
            </a:xfrm>
          </p:grpSpPr>
          <p:sp>
            <p:nvSpPr>
              <p:cNvPr id="90" name="Rectangle 40">
                <a:extLst>
                  <a:ext uri="{FF2B5EF4-FFF2-40B4-BE49-F238E27FC236}">
                    <a16:creationId xmlns:a16="http://schemas.microsoft.com/office/drawing/2014/main" id="{63218B40-305B-4E29-B350-D1E2FACEBDD6}"/>
                  </a:ext>
                </a:extLst>
              </p:cNvPr>
              <p:cNvSpPr>
                <a:spLocks noChangeArrowheads="1"/>
              </p:cNvSpPr>
              <p:nvPr/>
            </p:nvSpPr>
            <p:spPr bwMode="auto">
              <a:xfrm>
                <a:off x="2830182" y="3047239"/>
                <a:ext cx="290329" cy="730249"/>
              </a:xfrm>
              <a:prstGeom prst="rect">
                <a:avLst/>
              </a:prstGeom>
              <a:solidFill>
                <a:schemeClr val="bg1"/>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Rectangle 91">
                <a:extLst>
                  <a:ext uri="{FF2B5EF4-FFF2-40B4-BE49-F238E27FC236}">
                    <a16:creationId xmlns:a16="http://schemas.microsoft.com/office/drawing/2014/main" id="{C70D7F31-5015-4A07-A86F-9CFF602A9E57}"/>
                  </a:ext>
                </a:extLst>
              </p:cNvPr>
              <p:cNvSpPr>
                <a:spLocks noChangeArrowheads="1"/>
              </p:cNvSpPr>
              <p:nvPr/>
            </p:nvSpPr>
            <p:spPr bwMode="auto">
              <a:xfrm>
                <a:off x="2858757" y="311550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Rectangle 92">
                <a:extLst>
                  <a:ext uri="{FF2B5EF4-FFF2-40B4-BE49-F238E27FC236}">
                    <a16:creationId xmlns:a16="http://schemas.microsoft.com/office/drawing/2014/main" id="{B4FF9CFD-8A9C-4D23-965A-ADC8FF75083A}"/>
                  </a:ext>
                </a:extLst>
              </p:cNvPr>
              <p:cNvSpPr>
                <a:spLocks noChangeArrowheads="1"/>
              </p:cNvSpPr>
              <p:nvPr/>
            </p:nvSpPr>
            <p:spPr bwMode="auto">
              <a:xfrm>
                <a:off x="2944483" y="3115503"/>
                <a:ext cx="36513"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Rectangle 93">
                <a:extLst>
                  <a:ext uri="{FF2B5EF4-FFF2-40B4-BE49-F238E27FC236}">
                    <a16:creationId xmlns:a16="http://schemas.microsoft.com/office/drawing/2014/main" id="{02AB562D-2F97-409B-8624-4566931A20FB}"/>
                  </a:ext>
                </a:extLst>
              </p:cNvPr>
              <p:cNvSpPr>
                <a:spLocks noChangeArrowheads="1"/>
              </p:cNvSpPr>
              <p:nvPr/>
            </p:nvSpPr>
            <p:spPr bwMode="auto">
              <a:xfrm>
                <a:off x="3027033" y="311550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Rectangle 94">
                <a:extLst>
                  <a:ext uri="{FF2B5EF4-FFF2-40B4-BE49-F238E27FC236}">
                    <a16:creationId xmlns:a16="http://schemas.microsoft.com/office/drawing/2014/main" id="{44C04B8E-C299-4002-BE50-09D4716FE613}"/>
                  </a:ext>
                </a:extLst>
              </p:cNvPr>
              <p:cNvSpPr>
                <a:spLocks noChangeArrowheads="1"/>
              </p:cNvSpPr>
              <p:nvPr/>
            </p:nvSpPr>
            <p:spPr bwMode="auto">
              <a:xfrm>
                <a:off x="2858757" y="322504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Rectangle 95">
                <a:extLst>
                  <a:ext uri="{FF2B5EF4-FFF2-40B4-BE49-F238E27FC236}">
                    <a16:creationId xmlns:a16="http://schemas.microsoft.com/office/drawing/2014/main" id="{888772E4-DD3E-4766-A555-C433204D70F9}"/>
                  </a:ext>
                </a:extLst>
              </p:cNvPr>
              <p:cNvSpPr>
                <a:spLocks noChangeArrowheads="1"/>
              </p:cNvSpPr>
              <p:nvPr/>
            </p:nvSpPr>
            <p:spPr bwMode="auto">
              <a:xfrm>
                <a:off x="2944483" y="3225040"/>
                <a:ext cx="36513"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Rectangle 96">
                <a:extLst>
                  <a:ext uri="{FF2B5EF4-FFF2-40B4-BE49-F238E27FC236}">
                    <a16:creationId xmlns:a16="http://schemas.microsoft.com/office/drawing/2014/main" id="{AC3A2D4A-3A96-46C2-BB26-2480C5584373}"/>
                  </a:ext>
                </a:extLst>
              </p:cNvPr>
              <p:cNvSpPr>
                <a:spLocks noChangeArrowheads="1"/>
              </p:cNvSpPr>
              <p:nvPr/>
            </p:nvSpPr>
            <p:spPr bwMode="auto">
              <a:xfrm>
                <a:off x="3027033" y="322504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Rectangle 97">
                <a:extLst>
                  <a:ext uri="{FF2B5EF4-FFF2-40B4-BE49-F238E27FC236}">
                    <a16:creationId xmlns:a16="http://schemas.microsoft.com/office/drawing/2014/main" id="{DEC0E18D-5A6E-4C9D-AB95-B16877D48A3C}"/>
                  </a:ext>
                </a:extLst>
              </p:cNvPr>
              <p:cNvSpPr>
                <a:spLocks noChangeArrowheads="1"/>
              </p:cNvSpPr>
              <p:nvPr/>
            </p:nvSpPr>
            <p:spPr bwMode="auto">
              <a:xfrm>
                <a:off x="2858757" y="3326640"/>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Rectangle 98">
                <a:extLst>
                  <a:ext uri="{FF2B5EF4-FFF2-40B4-BE49-F238E27FC236}">
                    <a16:creationId xmlns:a16="http://schemas.microsoft.com/office/drawing/2014/main" id="{6722A21A-2B31-469E-8711-6AF3C1A63AC2}"/>
                  </a:ext>
                </a:extLst>
              </p:cNvPr>
              <p:cNvSpPr>
                <a:spLocks noChangeArrowheads="1"/>
              </p:cNvSpPr>
              <p:nvPr/>
            </p:nvSpPr>
            <p:spPr bwMode="auto">
              <a:xfrm>
                <a:off x="2944483" y="3326640"/>
                <a:ext cx="36513"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Rectangle 99">
                <a:extLst>
                  <a:ext uri="{FF2B5EF4-FFF2-40B4-BE49-F238E27FC236}">
                    <a16:creationId xmlns:a16="http://schemas.microsoft.com/office/drawing/2014/main" id="{7A1FEAAE-C969-4673-9296-2EA35F32D327}"/>
                  </a:ext>
                </a:extLst>
              </p:cNvPr>
              <p:cNvSpPr>
                <a:spLocks noChangeArrowheads="1"/>
              </p:cNvSpPr>
              <p:nvPr/>
            </p:nvSpPr>
            <p:spPr bwMode="auto">
              <a:xfrm>
                <a:off x="3027038" y="3326640"/>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Rectangle 100">
                <a:extLst>
                  <a:ext uri="{FF2B5EF4-FFF2-40B4-BE49-F238E27FC236}">
                    <a16:creationId xmlns:a16="http://schemas.microsoft.com/office/drawing/2014/main" id="{2E2DF429-2084-45EC-B2F7-1D48BEF3D1A6}"/>
                  </a:ext>
                </a:extLst>
              </p:cNvPr>
              <p:cNvSpPr>
                <a:spLocks noChangeArrowheads="1"/>
              </p:cNvSpPr>
              <p:nvPr/>
            </p:nvSpPr>
            <p:spPr bwMode="auto">
              <a:xfrm>
                <a:off x="2858761" y="3428240"/>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Rectangle 101">
                <a:extLst>
                  <a:ext uri="{FF2B5EF4-FFF2-40B4-BE49-F238E27FC236}">
                    <a16:creationId xmlns:a16="http://schemas.microsoft.com/office/drawing/2014/main" id="{EE9CCDB7-035E-4637-A597-81EF8978461B}"/>
                  </a:ext>
                </a:extLst>
              </p:cNvPr>
              <p:cNvSpPr>
                <a:spLocks noChangeArrowheads="1"/>
              </p:cNvSpPr>
              <p:nvPr/>
            </p:nvSpPr>
            <p:spPr bwMode="auto">
              <a:xfrm>
                <a:off x="2944488" y="3428240"/>
                <a:ext cx="36513"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Rectangle 102">
                <a:extLst>
                  <a:ext uri="{FF2B5EF4-FFF2-40B4-BE49-F238E27FC236}">
                    <a16:creationId xmlns:a16="http://schemas.microsoft.com/office/drawing/2014/main" id="{989373C4-329A-4B04-ADE8-AC9CF95F89CE}"/>
                  </a:ext>
                </a:extLst>
              </p:cNvPr>
              <p:cNvSpPr>
                <a:spLocks noChangeArrowheads="1"/>
              </p:cNvSpPr>
              <p:nvPr/>
            </p:nvSpPr>
            <p:spPr bwMode="auto">
              <a:xfrm>
                <a:off x="3027032" y="3428240"/>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Rectangle 103">
                <a:extLst>
                  <a:ext uri="{FF2B5EF4-FFF2-40B4-BE49-F238E27FC236}">
                    <a16:creationId xmlns:a16="http://schemas.microsoft.com/office/drawing/2014/main" id="{31F1E413-2020-4DA7-B7C3-3B34D41D4BB3}"/>
                  </a:ext>
                </a:extLst>
              </p:cNvPr>
              <p:cNvSpPr>
                <a:spLocks noChangeArrowheads="1"/>
              </p:cNvSpPr>
              <p:nvPr/>
            </p:nvSpPr>
            <p:spPr bwMode="auto">
              <a:xfrm>
                <a:off x="2858756" y="3531428"/>
                <a:ext cx="39688"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Rectangle 104">
                <a:extLst>
                  <a:ext uri="{FF2B5EF4-FFF2-40B4-BE49-F238E27FC236}">
                    <a16:creationId xmlns:a16="http://schemas.microsoft.com/office/drawing/2014/main" id="{909C49FF-C80F-41F8-BA23-52FF826D76D5}"/>
                  </a:ext>
                </a:extLst>
              </p:cNvPr>
              <p:cNvSpPr>
                <a:spLocks noChangeArrowheads="1"/>
              </p:cNvSpPr>
              <p:nvPr/>
            </p:nvSpPr>
            <p:spPr bwMode="auto">
              <a:xfrm>
                <a:off x="2944482" y="3531428"/>
                <a:ext cx="36513"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Rectangle 105">
                <a:extLst>
                  <a:ext uri="{FF2B5EF4-FFF2-40B4-BE49-F238E27FC236}">
                    <a16:creationId xmlns:a16="http://schemas.microsoft.com/office/drawing/2014/main" id="{054196AD-B0E3-40CF-B7E3-C6E6354A588B}"/>
                  </a:ext>
                </a:extLst>
              </p:cNvPr>
              <p:cNvSpPr>
                <a:spLocks noChangeArrowheads="1"/>
              </p:cNvSpPr>
              <p:nvPr/>
            </p:nvSpPr>
            <p:spPr bwMode="auto">
              <a:xfrm>
                <a:off x="3027028" y="3531428"/>
                <a:ext cx="39688"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Rectangle 106">
                <a:extLst>
                  <a:ext uri="{FF2B5EF4-FFF2-40B4-BE49-F238E27FC236}">
                    <a16:creationId xmlns:a16="http://schemas.microsoft.com/office/drawing/2014/main" id="{2BED0D17-C9D3-433A-992B-180E85C085C6}"/>
                  </a:ext>
                </a:extLst>
              </p:cNvPr>
              <p:cNvSpPr>
                <a:spLocks noChangeArrowheads="1"/>
              </p:cNvSpPr>
              <p:nvPr/>
            </p:nvSpPr>
            <p:spPr bwMode="auto">
              <a:xfrm>
                <a:off x="2858753" y="3633028"/>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Rectangle 107">
                <a:extLst>
                  <a:ext uri="{FF2B5EF4-FFF2-40B4-BE49-F238E27FC236}">
                    <a16:creationId xmlns:a16="http://schemas.microsoft.com/office/drawing/2014/main" id="{BDD24EAE-8B00-4846-BAAB-36CD07AA96DF}"/>
                  </a:ext>
                </a:extLst>
              </p:cNvPr>
              <p:cNvSpPr>
                <a:spLocks noChangeArrowheads="1"/>
              </p:cNvSpPr>
              <p:nvPr/>
            </p:nvSpPr>
            <p:spPr bwMode="auto">
              <a:xfrm>
                <a:off x="2944470" y="3633028"/>
                <a:ext cx="36513"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Rectangle 108">
                <a:extLst>
                  <a:ext uri="{FF2B5EF4-FFF2-40B4-BE49-F238E27FC236}">
                    <a16:creationId xmlns:a16="http://schemas.microsoft.com/office/drawing/2014/main" id="{8B626845-93A2-4B64-9BA0-161944570CAC}"/>
                  </a:ext>
                </a:extLst>
              </p:cNvPr>
              <p:cNvSpPr>
                <a:spLocks noChangeArrowheads="1"/>
              </p:cNvSpPr>
              <p:nvPr/>
            </p:nvSpPr>
            <p:spPr bwMode="auto">
              <a:xfrm>
                <a:off x="3027015" y="3633028"/>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9" name="Freeform 41">
              <a:extLst>
                <a:ext uri="{FF2B5EF4-FFF2-40B4-BE49-F238E27FC236}">
                  <a16:creationId xmlns:a16="http://schemas.microsoft.com/office/drawing/2014/main" id="{D898A55D-B42C-4154-B244-BB83040E2117}"/>
                </a:ext>
              </a:extLst>
            </p:cNvPr>
            <p:cNvSpPr>
              <a:spLocks/>
            </p:cNvSpPr>
            <p:nvPr/>
          </p:nvSpPr>
          <p:spPr bwMode="auto">
            <a:xfrm>
              <a:off x="3099132" y="2378903"/>
              <a:ext cx="392113" cy="1398588"/>
            </a:xfrm>
            <a:custGeom>
              <a:avLst/>
              <a:gdLst>
                <a:gd name="T0" fmla="*/ 0 w 247"/>
                <a:gd name="T1" fmla="*/ 0 h 881"/>
                <a:gd name="T2" fmla="*/ 247 w 247"/>
                <a:gd name="T3" fmla="*/ 0 h 881"/>
                <a:gd name="T4" fmla="*/ 247 w 247"/>
                <a:gd name="T5" fmla="*/ 881 h 881"/>
                <a:gd name="T6" fmla="*/ 0 w 247"/>
                <a:gd name="T7" fmla="*/ 881 h 881"/>
                <a:gd name="T8" fmla="*/ 0 w 247"/>
                <a:gd name="T9" fmla="*/ 574 h 881"/>
                <a:gd name="T10" fmla="*/ 0 w 247"/>
                <a:gd name="T11" fmla="*/ 0 h 881"/>
              </a:gdLst>
              <a:ahLst/>
              <a:cxnLst>
                <a:cxn ang="0">
                  <a:pos x="T0" y="T1"/>
                </a:cxn>
                <a:cxn ang="0">
                  <a:pos x="T2" y="T3"/>
                </a:cxn>
                <a:cxn ang="0">
                  <a:pos x="T4" y="T5"/>
                </a:cxn>
                <a:cxn ang="0">
                  <a:pos x="T6" y="T7"/>
                </a:cxn>
                <a:cxn ang="0">
                  <a:pos x="T8" y="T9"/>
                </a:cxn>
                <a:cxn ang="0">
                  <a:pos x="T10" y="T11"/>
                </a:cxn>
              </a:cxnLst>
              <a:rect l="0" t="0" r="r" b="b"/>
              <a:pathLst>
                <a:path w="247" h="881">
                  <a:moveTo>
                    <a:pt x="0" y="0"/>
                  </a:moveTo>
                  <a:lnTo>
                    <a:pt x="247" y="0"/>
                  </a:lnTo>
                  <a:lnTo>
                    <a:pt x="247" y="881"/>
                  </a:lnTo>
                  <a:lnTo>
                    <a:pt x="0" y="881"/>
                  </a:lnTo>
                  <a:lnTo>
                    <a:pt x="0" y="574"/>
                  </a:lnTo>
                  <a:lnTo>
                    <a:pt x="0" y="0"/>
                  </a:lnTo>
                  <a:close/>
                </a:path>
              </a:pathLst>
            </a:custGeom>
            <a:solidFill>
              <a:schemeClr val="bg1"/>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43">
              <a:extLst>
                <a:ext uri="{FF2B5EF4-FFF2-40B4-BE49-F238E27FC236}">
                  <a16:creationId xmlns:a16="http://schemas.microsoft.com/office/drawing/2014/main" id="{2B78F3D8-FB1A-4F64-A805-7DAD2F128DDC}"/>
                </a:ext>
              </a:extLst>
            </p:cNvPr>
            <p:cNvSpPr>
              <a:spLocks noChangeArrowheads="1"/>
            </p:cNvSpPr>
            <p:nvPr/>
          </p:nvSpPr>
          <p:spPr bwMode="auto">
            <a:xfrm>
              <a:off x="3142902" y="245510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44">
              <a:extLst>
                <a:ext uri="{FF2B5EF4-FFF2-40B4-BE49-F238E27FC236}">
                  <a16:creationId xmlns:a16="http://schemas.microsoft.com/office/drawing/2014/main" id="{F12DE3D7-FAFB-44B3-8E23-F44E1826757C}"/>
                </a:ext>
              </a:extLst>
            </p:cNvPr>
            <p:cNvSpPr>
              <a:spLocks noChangeArrowheads="1"/>
            </p:cNvSpPr>
            <p:nvPr/>
          </p:nvSpPr>
          <p:spPr bwMode="auto">
            <a:xfrm>
              <a:off x="3228627" y="245510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45">
              <a:extLst>
                <a:ext uri="{FF2B5EF4-FFF2-40B4-BE49-F238E27FC236}">
                  <a16:creationId xmlns:a16="http://schemas.microsoft.com/office/drawing/2014/main" id="{EF22BCC6-1266-4CD2-A4E8-93C93E121A29}"/>
                </a:ext>
              </a:extLst>
            </p:cNvPr>
            <p:cNvSpPr>
              <a:spLocks noChangeArrowheads="1"/>
            </p:cNvSpPr>
            <p:nvPr/>
          </p:nvSpPr>
          <p:spPr bwMode="auto">
            <a:xfrm>
              <a:off x="3311177" y="245510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46">
              <a:extLst>
                <a:ext uri="{FF2B5EF4-FFF2-40B4-BE49-F238E27FC236}">
                  <a16:creationId xmlns:a16="http://schemas.microsoft.com/office/drawing/2014/main" id="{29454E18-E83D-4E99-948D-9586DC6A6939}"/>
                </a:ext>
              </a:extLst>
            </p:cNvPr>
            <p:cNvSpPr>
              <a:spLocks noChangeArrowheads="1"/>
            </p:cNvSpPr>
            <p:nvPr/>
          </p:nvSpPr>
          <p:spPr bwMode="auto">
            <a:xfrm>
              <a:off x="3396902" y="245510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47">
              <a:extLst>
                <a:ext uri="{FF2B5EF4-FFF2-40B4-BE49-F238E27FC236}">
                  <a16:creationId xmlns:a16="http://schemas.microsoft.com/office/drawing/2014/main" id="{24E831C0-7FFD-41AB-9683-CA7895D78207}"/>
                </a:ext>
              </a:extLst>
            </p:cNvPr>
            <p:cNvSpPr>
              <a:spLocks noChangeArrowheads="1"/>
            </p:cNvSpPr>
            <p:nvPr/>
          </p:nvSpPr>
          <p:spPr bwMode="auto">
            <a:xfrm>
              <a:off x="3142902" y="2566228"/>
              <a:ext cx="39688"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48">
              <a:extLst>
                <a:ext uri="{FF2B5EF4-FFF2-40B4-BE49-F238E27FC236}">
                  <a16:creationId xmlns:a16="http://schemas.microsoft.com/office/drawing/2014/main" id="{F4403A14-B03D-4F59-8948-B0A95DFBBA2B}"/>
                </a:ext>
              </a:extLst>
            </p:cNvPr>
            <p:cNvSpPr>
              <a:spLocks noChangeArrowheads="1"/>
            </p:cNvSpPr>
            <p:nvPr/>
          </p:nvSpPr>
          <p:spPr bwMode="auto">
            <a:xfrm>
              <a:off x="3228627" y="2566228"/>
              <a:ext cx="39688"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49">
              <a:extLst>
                <a:ext uri="{FF2B5EF4-FFF2-40B4-BE49-F238E27FC236}">
                  <a16:creationId xmlns:a16="http://schemas.microsoft.com/office/drawing/2014/main" id="{423AEB5A-AB0F-43AB-B1C6-4D7EC154F55F}"/>
                </a:ext>
              </a:extLst>
            </p:cNvPr>
            <p:cNvSpPr>
              <a:spLocks noChangeArrowheads="1"/>
            </p:cNvSpPr>
            <p:nvPr/>
          </p:nvSpPr>
          <p:spPr bwMode="auto">
            <a:xfrm>
              <a:off x="3311177" y="2566228"/>
              <a:ext cx="39688"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50">
              <a:extLst>
                <a:ext uri="{FF2B5EF4-FFF2-40B4-BE49-F238E27FC236}">
                  <a16:creationId xmlns:a16="http://schemas.microsoft.com/office/drawing/2014/main" id="{599FB9D8-B57A-4F0D-B7E2-A5177772F192}"/>
                </a:ext>
              </a:extLst>
            </p:cNvPr>
            <p:cNvSpPr>
              <a:spLocks noChangeArrowheads="1"/>
            </p:cNvSpPr>
            <p:nvPr/>
          </p:nvSpPr>
          <p:spPr bwMode="auto">
            <a:xfrm>
              <a:off x="3396902" y="2566228"/>
              <a:ext cx="39688"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51">
              <a:extLst>
                <a:ext uri="{FF2B5EF4-FFF2-40B4-BE49-F238E27FC236}">
                  <a16:creationId xmlns:a16="http://schemas.microsoft.com/office/drawing/2014/main" id="{235F6B09-01BF-4769-AC5A-FB3A24D55316}"/>
                </a:ext>
              </a:extLst>
            </p:cNvPr>
            <p:cNvSpPr>
              <a:spLocks noChangeArrowheads="1"/>
            </p:cNvSpPr>
            <p:nvPr/>
          </p:nvSpPr>
          <p:spPr bwMode="auto">
            <a:xfrm>
              <a:off x="3142902" y="267259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52">
              <a:extLst>
                <a:ext uri="{FF2B5EF4-FFF2-40B4-BE49-F238E27FC236}">
                  <a16:creationId xmlns:a16="http://schemas.microsoft.com/office/drawing/2014/main" id="{7B5ADBA9-FF15-4721-8B6A-5107C2EBA426}"/>
                </a:ext>
              </a:extLst>
            </p:cNvPr>
            <p:cNvSpPr>
              <a:spLocks noChangeArrowheads="1"/>
            </p:cNvSpPr>
            <p:nvPr/>
          </p:nvSpPr>
          <p:spPr bwMode="auto">
            <a:xfrm>
              <a:off x="3228627" y="267259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53">
              <a:extLst>
                <a:ext uri="{FF2B5EF4-FFF2-40B4-BE49-F238E27FC236}">
                  <a16:creationId xmlns:a16="http://schemas.microsoft.com/office/drawing/2014/main" id="{118E2F36-F652-45C7-9F34-60961C8DF5C8}"/>
                </a:ext>
              </a:extLst>
            </p:cNvPr>
            <p:cNvSpPr>
              <a:spLocks noChangeArrowheads="1"/>
            </p:cNvSpPr>
            <p:nvPr/>
          </p:nvSpPr>
          <p:spPr bwMode="auto">
            <a:xfrm>
              <a:off x="3311177" y="267259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54">
              <a:extLst>
                <a:ext uri="{FF2B5EF4-FFF2-40B4-BE49-F238E27FC236}">
                  <a16:creationId xmlns:a16="http://schemas.microsoft.com/office/drawing/2014/main" id="{1160E5BF-E6F2-4059-8ED2-2ED1B204F4E8}"/>
                </a:ext>
              </a:extLst>
            </p:cNvPr>
            <p:cNvSpPr>
              <a:spLocks noChangeArrowheads="1"/>
            </p:cNvSpPr>
            <p:nvPr/>
          </p:nvSpPr>
          <p:spPr bwMode="auto">
            <a:xfrm>
              <a:off x="3396902" y="267259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55">
              <a:extLst>
                <a:ext uri="{FF2B5EF4-FFF2-40B4-BE49-F238E27FC236}">
                  <a16:creationId xmlns:a16="http://schemas.microsoft.com/office/drawing/2014/main" id="{0D54F111-8C33-437E-BF38-9B08D36F60ED}"/>
                </a:ext>
              </a:extLst>
            </p:cNvPr>
            <p:cNvSpPr>
              <a:spLocks noChangeArrowheads="1"/>
            </p:cNvSpPr>
            <p:nvPr/>
          </p:nvSpPr>
          <p:spPr bwMode="auto">
            <a:xfrm>
              <a:off x="3142902" y="2783715"/>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56">
              <a:extLst>
                <a:ext uri="{FF2B5EF4-FFF2-40B4-BE49-F238E27FC236}">
                  <a16:creationId xmlns:a16="http://schemas.microsoft.com/office/drawing/2014/main" id="{29DA846F-A29C-4581-BCC1-41DF7792C178}"/>
                </a:ext>
              </a:extLst>
            </p:cNvPr>
            <p:cNvSpPr>
              <a:spLocks noChangeArrowheads="1"/>
            </p:cNvSpPr>
            <p:nvPr/>
          </p:nvSpPr>
          <p:spPr bwMode="auto">
            <a:xfrm>
              <a:off x="3228627" y="2783715"/>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57">
              <a:extLst>
                <a:ext uri="{FF2B5EF4-FFF2-40B4-BE49-F238E27FC236}">
                  <a16:creationId xmlns:a16="http://schemas.microsoft.com/office/drawing/2014/main" id="{02B655D0-9217-423E-84B2-004B1E26A289}"/>
                </a:ext>
              </a:extLst>
            </p:cNvPr>
            <p:cNvSpPr>
              <a:spLocks noChangeArrowheads="1"/>
            </p:cNvSpPr>
            <p:nvPr/>
          </p:nvSpPr>
          <p:spPr bwMode="auto">
            <a:xfrm>
              <a:off x="3311177" y="2783715"/>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58">
              <a:extLst>
                <a:ext uri="{FF2B5EF4-FFF2-40B4-BE49-F238E27FC236}">
                  <a16:creationId xmlns:a16="http://schemas.microsoft.com/office/drawing/2014/main" id="{A58B8BBE-67EC-496E-9755-4027221DAA63}"/>
                </a:ext>
              </a:extLst>
            </p:cNvPr>
            <p:cNvSpPr>
              <a:spLocks noChangeArrowheads="1"/>
            </p:cNvSpPr>
            <p:nvPr/>
          </p:nvSpPr>
          <p:spPr bwMode="auto">
            <a:xfrm>
              <a:off x="3396902" y="2783715"/>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59">
              <a:extLst>
                <a:ext uri="{FF2B5EF4-FFF2-40B4-BE49-F238E27FC236}">
                  <a16:creationId xmlns:a16="http://schemas.microsoft.com/office/drawing/2014/main" id="{F160EF30-4C17-4725-9CC9-3784B7B01489}"/>
                </a:ext>
              </a:extLst>
            </p:cNvPr>
            <p:cNvSpPr>
              <a:spLocks noChangeArrowheads="1"/>
            </p:cNvSpPr>
            <p:nvPr/>
          </p:nvSpPr>
          <p:spPr bwMode="auto">
            <a:xfrm>
              <a:off x="3142902" y="289325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60">
              <a:extLst>
                <a:ext uri="{FF2B5EF4-FFF2-40B4-BE49-F238E27FC236}">
                  <a16:creationId xmlns:a16="http://schemas.microsoft.com/office/drawing/2014/main" id="{E1CDBDE8-50B7-4A92-B72A-C904BB4F22FB}"/>
                </a:ext>
              </a:extLst>
            </p:cNvPr>
            <p:cNvSpPr>
              <a:spLocks noChangeArrowheads="1"/>
            </p:cNvSpPr>
            <p:nvPr/>
          </p:nvSpPr>
          <p:spPr bwMode="auto">
            <a:xfrm>
              <a:off x="3228627" y="289325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61">
              <a:extLst>
                <a:ext uri="{FF2B5EF4-FFF2-40B4-BE49-F238E27FC236}">
                  <a16:creationId xmlns:a16="http://schemas.microsoft.com/office/drawing/2014/main" id="{87D7D089-D3DE-45F0-A0EF-AD78F36105CE}"/>
                </a:ext>
              </a:extLst>
            </p:cNvPr>
            <p:cNvSpPr>
              <a:spLocks noChangeArrowheads="1"/>
            </p:cNvSpPr>
            <p:nvPr/>
          </p:nvSpPr>
          <p:spPr bwMode="auto">
            <a:xfrm>
              <a:off x="3311177" y="289325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62">
              <a:extLst>
                <a:ext uri="{FF2B5EF4-FFF2-40B4-BE49-F238E27FC236}">
                  <a16:creationId xmlns:a16="http://schemas.microsoft.com/office/drawing/2014/main" id="{CA9CFB8B-D6CD-44FC-A489-C28EC7043B80}"/>
                </a:ext>
              </a:extLst>
            </p:cNvPr>
            <p:cNvSpPr>
              <a:spLocks noChangeArrowheads="1"/>
            </p:cNvSpPr>
            <p:nvPr/>
          </p:nvSpPr>
          <p:spPr bwMode="auto">
            <a:xfrm>
              <a:off x="3396902" y="289325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63">
              <a:extLst>
                <a:ext uri="{FF2B5EF4-FFF2-40B4-BE49-F238E27FC236}">
                  <a16:creationId xmlns:a16="http://schemas.microsoft.com/office/drawing/2014/main" id="{5312FDFA-F437-41B2-AA71-7B1E86F30FA8}"/>
                </a:ext>
              </a:extLst>
            </p:cNvPr>
            <p:cNvSpPr>
              <a:spLocks noChangeArrowheads="1"/>
            </p:cNvSpPr>
            <p:nvPr/>
          </p:nvSpPr>
          <p:spPr bwMode="auto">
            <a:xfrm>
              <a:off x="3142902" y="3004378"/>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64">
              <a:extLst>
                <a:ext uri="{FF2B5EF4-FFF2-40B4-BE49-F238E27FC236}">
                  <a16:creationId xmlns:a16="http://schemas.microsoft.com/office/drawing/2014/main" id="{28ABAA78-B760-4009-9EFF-EDCDC3537209}"/>
                </a:ext>
              </a:extLst>
            </p:cNvPr>
            <p:cNvSpPr>
              <a:spLocks noChangeArrowheads="1"/>
            </p:cNvSpPr>
            <p:nvPr/>
          </p:nvSpPr>
          <p:spPr bwMode="auto">
            <a:xfrm>
              <a:off x="3228627" y="3004378"/>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65">
              <a:extLst>
                <a:ext uri="{FF2B5EF4-FFF2-40B4-BE49-F238E27FC236}">
                  <a16:creationId xmlns:a16="http://schemas.microsoft.com/office/drawing/2014/main" id="{172139F9-48E0-40DC-9A45-D9BD31F80642}"/>
                </a:ext>
              </a:extLst>
            </p:cNvPr>
            <p:cNvSpPr>
              <a:spLocks noChangeArrowheads="1"/>
            </p:cNvSpPr>
            <p:nvPr/>
          </p:nvSpPr>
          <p:spPr bwMode="auto">
            <a:xfrm>
              <a:off x="3311177" y="3004378"/>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66">
              <a:extLst>
                <a:ext uri="{FF2B5EF4-FFF2-40B4-BE49-F238E27FC236}">
                  <a16:creationId xmlns:a16="http://schemas.microsoft.com/office/drawing/2014/main" id="{FA5C18C9-689D-40BA-A7FA-30AC5B9BA319}"/>
                </a:ext>
              </a:extLst>
            </p:cNvPr>
            <p:cNvSpPr>
              <a:spLocks noChangeArrowheads="1"/>
            </p:cNvSpPr>
            <p:nvPr/>
          </p:nvSpPr>
          <p:spPr bwMode="auto">
            <a:xfrm>
              <a:off x="3396902" y="3004378"/>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67">
              <a:extLst>
                <a:ext uri="{FF2B5EF4-FFF2-40B4-BE49-F238E27FC236}">
                  <a16:creationId xmlns:a16="http://schemas.microsoft.com/office/drawing/2014/main" id="{02880298-ECAE-42B1-9553-B7BE02D0C9D6}"/>
                </a:ext>
              </a:extLst>
            </p:cNvPr>
            <p:cNvSpPr>
              <a:spLocks noChangeArrowheads="1"/>
            </p:cNvSpPr>
            <p:nvPr/>
          </p:nvSpPr>
          <p:spPr bwMode="auto">
            <a:xfrm>
              <a:off x="3142902" y="311550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68">
              <a:extLst>
                <a:ext uri="{FF2B5EF4-FFF2-40B4-BE49-F238E27FC236}">
                  <a16:creationId xmlns:a16="http://schemas.microsoft.com/office/drawing/2014/main" id="{81E36C8D-0C47-496F-AB5B-56937D699DD5}"/>
                </a:ext>
              </a:extLst>
            </p:cNvPr>
            <p:cNvSpPr>
              <a:spLocks noChangeArrowheads="1"/>
            </p:cNvSpPr>
            <p:nvPr/>
          </p:nvSpPr>
          <p:spPr bwMode="auto">
            <a:xfrm>
              <a:off x="3228627" y="311550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69">
              <a:extLst>
                <a:ext uri="{FF2B5EF4-FFF2-40B4-BE49-F238E27FC236}">
                  <a16:creationId xmlns:a16="http://schemas.microsoft.com/office/drawing/2014/main" id="{8F1EF020-E8CE-46D8-A2A1-3CDE072B7C91}"/>
                </a:ext>
              </a:extLst>
            </p:cNvPr>
            <p:cNvSpPr>
              <a:spLocks noChangeArrowheads="1"/>
            </p:cNvSpPr>
            <p:nvPr/>
          </p:nvSpPr>
          <p:spPr bwMode="auto">
            <a:xfrm>
              <a:off x="3311177" y="311550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70">
              <a:extLst>
                <a:ext uri="{FF2B5EF4-FFF2-40B4-BE49-F238E27FC236}">
                  <a16:creationId xmlns:a16="http://schemas.microsoft.com/office/drawing/2014/main" id="{66E36048-6F37-41B9-9D4B-0904CE345F4E}"/>
                </a:ext>
              </a:extLst>
            </p:cNvPr>
            <p:cNvSpPr>
              <a:spLocks noChangeArrowheads="1"/>
            </p:cNvSpPr>
            <p:nvPr/>
          </p:nvSpPr>
          <p:spPr bwMode="auto">
            <a:xfrm>
              <a:off x="3396902" y="311550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71">
              <a:extLst>
                <a:ext uri="{FF2B5EF4-FFF2-40B4-BE49-F238E27FC236}">
                  <a16:creationId xmlns:a16="http://schemas.microsoft.com/office/drawing/2014/main" id="{6AF0B6EE-1904-4C75-BBAC-73C2CB1A6B82}"/>
                </a:ext>
              </a:extLst>
            </p:cNvPr>
            <p:cNvSpPr>
              <a:spLocks noChangeArrowheads="1"/>
            </p:cNvSpPr>
            <p:nvPr/>
          </p:nvSpPr>
          <p:spPr bwMode="auto">
            <a:xfrm>
              <a:off x="3142902" y="3329815"/>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72">
              <a:extLst>
                <a:ext uri="{FF2B5EF4-FFF2-40B4-BE49-F238E27FC236}">
                  <a16:creationId xmlns:a16="http://schemas.microsoft.com/office/drawing/2014/main" id="{FB3640AB-896E-40A6-8EEA-7506385C7926}"/>
                </a:ext>
              </a:extLst>
            </p:cNvPr>
            <p:cNvSpPr>
              <a:spLocks noChangeArrowheads="1"/>
            </p:cNvSpPr>
            <p:nvPr/>
          </p:nvSpPr>
          <p:spPr bwMode="auto">
            <a:xfrm>
              <a:off x="3228627" y="3329815"/>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73">
              <a:extLst>
                <a:ext uri="{FF2B5EF4-FFF2-40B4-BE49-F238E27FC236}">
                  <a16:creationId xmlns:a16="http://schemas.microsoft.com/office/drawing/2014/main" id="{41F11836-37D9-473F-B07A-45684607D0D3}"/>
                </a:ext>
              </a:extLst>
            </p:cNvPr>
            <p:cNvSpPr>
              <a:spLocks noChangeArrowheads="1"/>
            </p:cNvSpPr>
            <p:nvPr/>
          </p:nvSpPr>
          <p:spPr bwMode="auto">
            <a:xfrm>
              <a:off x="3311177" y="3329815"/>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74">
              <a:extLst>
                <a:ext uri="{FF2B5EF4-FFF2-40B4-BE49-F238E27FC236}">
                  <a16:creationId xmlns:a16="http://schemas.microsoft.com/office/drawing/2014/main" id="{19CB21B3-B74F-4C0F-A41E-F75190667D04}"/>
                </a:ext>
              </a:extLst>
            </p:cNvPr>
            <p:cNvSpPr>
              <a:spLocks noChangeArrowheads="1"/>
            </p:cNvSpPr>
            <p:nvPr/>
          </p:nvSpPr>
          <p:spPr bwMode="auto">
            <a:xfrm>
              <a:off x="3396902" y="3329815"/>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75">
              <a:extLst>
                <a:ext uri="{FF2B5EF4-FFF2-40B4-BE49-F238E27FC236}">
                  <a16:creationId xmlns:a16="http://schemas.microsoft.com/office/drawing/2014/main" id="{B3F80942-A167-4A20-876F-2F537B045C5C}"/>
                </a:ext>
              </a:extLst>
            </p:cNvPr>
            <p:cNvSpPr>
              <a:spLocks noChangeArrowheads="1"/>
            </p:cNvSpPr>
            <p:nvPr/>
          </p:nvSpPr>
          <p:spPr bwMode="auto">
            <a:xfrm>
              <a:off x="3142902" y="3215515"/>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76">
              <a:extLst>
                <a:ext uri="{FF2B5EF4-FFF2-40B4-BE49-F238E27FC236}">
                  <a16:creationId xmlns:a16="http://schemas.microsoft.com/office/drawing/2014/main" id="{A891C9D0-3875-4DC9-8E52-F1B60B45C4C2}"/>
                </a:ext>
              </a:extLst>
            </p:cNvPr>
            <p:cNvSpPr>
              <a:spLocks noChangeArrowheads="1"/>
            </p:cNvSpPr>
            <p:nvPr/>
          </p:nvSpPr>
          <p:spPr bwMode="auto">
            <a:xfrm>
              <a:off x="3228627" y="3215515"/>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77">
              <a:extLst>
                <a:ext uri="{FF2B5EF4-FFF2-40B4-BE49-F238E27FC236}">
                  <a16:creationId xmlns:a16="http://schemas.microsoft.com/office/drawing/2014/main" id="{8F8C2316-9116-44C4-8DFA-144EC63081A8}"/>
                </a:ext>
              </a:extLst>
            </p:cNvPr>
            <p:cNvSpPr>
              <a:spLocks noChangeArrowheads="1"/>
            </p:cNvSpPr>
            <p:nvPr/>
          </p:nvSpPr>
          <p:spPr bwMode="auto">
            <a:xfrm>
              <a:off x="3311177" y="3215515"/>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78">
              <a:extLst>
                <a:ext uri="{FF2B5EF4-FFF2-40B4-BE49-F238E27FC236}">
                  <a16:creationId xmlns:a16="http://schemas.microsoft.com/office/drawing/2014/main" id="{5DE3DA52-BCA2-4079-9B2A-F98DE5B6D864}"/>
                </a:ext>
              </a:extLst>
            </p:cNvPr>
            <p:cNvSpPr>
              <a:spLocks noChangeArrowheads="1"/>
            </p:cNvSpPr>
            <p:nvPr/>
          </p:nvSpPr>
          <p:spPr bwMode="auto">
            <a:xfrm>
              <a:off x="3396902" y="3215515"/>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79">
              <a:extLst>
                <a:ext uri="{FF2B5EF4-FFF2-40B4-BE49-F238E27FC236}">
                  <a16:creationId xmlns:a16="http://schemas.microsoft.com/office/drawing/2014/main" id="{FF4B7AA8-44D3-450D-83AE-3ED11E7B41C4}"/>
                </a:ext>
              </a:extLst>
            </p:cNvPr>
            <p:cNvSpPr>
              <a:spLocks noChangeArrowheads="1"/>
            </p:cNvSpPr>
            <p:nvPr/>
          </p:nvSpPr>
          <p:spPr bwMode="auto">
            <a:xfrm>
              <a:off x="3142902" y="343935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80">
              <a:extLst>
                <a:ext uri="{FF2B5EF4-FFF2-40B4-BE49-F238E27FC236}">
                  <a16:creationId xmlns:a16="http://schemas.microsoft.com/office/drawing/2014/main" id="{82ADF9FD-62E4-4A5D-B238-19AB3164ED08}"/>
                </a:ext>
              </a:extLst>
            </p:cNvPr>
            <p:cNvSpPr>
              <a:spLocks noChangeArrowheads="1"/>
            </p:cNvSpPr>
            <p:nvPr/>
          </p:nvSpPr>
          <p:spPr bwMode="auto">
            <a:xfrm>
              <a:off x="3228627" y="343935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81">
              <a:extLst>
                <a:ext uri="{FF2B5EF4-FFF2-40B4-BE49-F238E27FC236}">
                  <a16:creationId xmlns:a16="http://schemas.microsoft.com/office/drawing/2014/main" id="{57180CD3-9C72-4621-980B-78AB8ED0BB36}"/>
                </a:ext>
              </a:extLst>
            </p:cNvPr>
            <p:cNvSpPr>
              <a:spLocks noChangeArrowheads="1"/>
            </p:cNvSpPr>
            <p:nvPr/>
          </p:nvSpPr>
          <p:spPr bwMode="auto">
            <a:xfrm>
              <a:off x="3311177" y="343935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82">
              <a:extLst>
                <a:ext uri="{FF2B5EF4-FFF2-40B4-BE49-F238E27FC236}">
                  <a16:creationId xmlns:a16="http://schemas.microsoft.com/office/drawing/2014/main" id="{11D554FD-E55D-4CD6-BBD4-424DF9077F0C}"/>
                </a:ext>
              </a:extLst>
            </p:cNvPr>
            <p:cNvSpPr>
              <a:spLocks noChangeArrowheads="1"/>
            </p:cNvSpPr>
            <p:nvPr/>
          </p:nvSpPr>
          <p:spPr bwMode="auto">
            <a:xfrm>
              <a:off x="3396902" y="343935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83">
              <a:extLst>
                <a:ext uri="{FF2B5EF4-FFF2-40B4-BE49-F238E27FC236}">
                  <a16:creationId xmlns:a16="http://schemas.microsoft.com/office/drawing/2014/main" id="{5808DB9B-D15C-4928-B9CC-C424A3CFCD0F}"/>
                </a:ext>
              </a:extLst>
            </p:cNvPr>
            <p:cNvSpPr>
              <a:spLocks noChangeArrowheads="1"/>
            </p:cNvSpPr>
            <p:nvPr/>
          </p:nvSpPr>
          <p:spPr bwMode="auto">
            <a:xfrm>
              <a:off x="3142902" y="355365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84">
              <a:extLst>
                <a:ext uri="{FF2B5EF4-FFF2-40B4-BE49-F238E27FC236}">
                  <a16:creationId xmlns:a16="http://schemas.microsoft.com/office/drawing/2014/main" id="{4101885B-AAE6-40E0-9B45-DB53D81A7F0C}"/>
                </a:ext>
              </a:extLst>
            </p:cNvPr>
            <p:cNvSpPr>
              <a:spLocks noChangeArrowheads="1"/>
            </p:cNvSpPr>
            <p:nvPr/>
          </p:nvSpPr>
          <p:spPr bwMode="auto">
            <a:xfrm>
              <a:off x="3228627" y="355365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85">
              <a:extLst>
                <a:ext uri="{FF2B5EF4-FFF2-40B4-BE49-F238E27FC236}">
                  <a16:creationId xmlns:a16="http://schemas.microsoft.com/office/drawing/2014/main" id="{E90C1CDF-7FAD-4C01-A760-6017BAC0918E}"/>
                </a:ext>
              </a:extLst>
            </p:cNvPr>
            <p:cNvSpPr>
              <a:spLocks noChangeArrowheads="1"/>
            </p:cNvSpPr>
            <p:nvPr/>
          </p:nvSpPr>
          <p:spPr bwMode="auto">
            <a:xfrm>
              <a:off x="3311177" y="355365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86">
              <a:extLst>
                <a:ext uri="{FF2B5EF4-FFF2-40B4-BE49-F238E27FC236}">
                  <a16:creationId xmlns:a16="http://schemas.microsoft.com/office/drawing/2014/main" id="{A97D4CD0-75C8-4B0B-B935-BA04B50DC4CB}"/>
                </a:ext>
              </a:extLst>
            </p:cNvPr>
            <p:cNvSpPr>
              <a:spLocks noChangeArrowheads="1"/>
            </p:cNvSpPr>
            <p:nvPr/>
          </p:nvSpPr>
          <p:spPr bwMode="auto">
            <a:xfrm>
              <a:off x="3396902" y="355365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87">
              <a:extLst>
                <a:ext uri="{FF2B5EF4-FFF2-40B4-BE49-F238E27FC236}">
                  <a16:creationId xmlns:a16="http://schemas.microsoft.com/office/drawing/2014/main" id="{673FB836-1313-46FE-B293-A04784503AF9}"/>
                </a:ext>
              </a:extLst>
            </p:cNvPr>
            <p:cNvSpPr>
              <a:spLocks noChangeArrowheads="1"/>
            </p:cNvSpPr>
            <p:nvPr/>
          </p:nvSpPr>
          <p:spPr bwMode="auto">
            <a:xfrm>
              <a:off x="3142902" y="366319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88">
              <a:extLst>
                <a:ext uri="{FF2B5EF4-FFF2-40B4-BE49-F238E27FC236}">
                  <a16:creationId xmlns:a16="http://schemas.microsoft.com/office/drawing/2014/main" id="{803D6DB6-D061-4DC3-BF32-E222AD7F635A}"/>
                </a:ext>
              </a:extLst>
            </p:cNvPr>
            <p:cNvSpPr>
              <a:spLocks noChangeArrowheads="1"/>
            </p:cNvSpPr>
            <p:nvPr/>
          </p:nvSpPr>
          <p:spPr bwMode="auto">
            <a:xfrm>
              <a:off x="3228627" y="366319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89">
              <a:extLst>
                <a:ext uri="{FF2B5EF4-FFF2-40B4-BE49-F238E27FC236}">
                  <a16:creationId xmlns:a16="http://schemas.microsoft.com/office/drawing/2014/main" id="{395B6303-3BA9-4F93-AB8B-B8527A0B6217}"/>
                </a:ext>
              </a:extLst>
            </p:cNvPr>
            <p:cNvSpPr>
              <a:spLocks noChangeArrowheads="1"/>
            </p:cNvSpPr>
            <p:nvPr/>
          </p:nvSpPr>
          <p:spPr bwMode="auto">
            <a:xfrm>
              <a:off x="3311177" y="366319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90">
              <a:extLst>
                <a:ext uri="{FF2B5EF4-FFF2-40B4-BE49-F238E27FC236}">
                  <a16:creationId xmlns:a16="http://schemas.microsoft.com/office/drawing/2014/main" id="{6502802B-6BC0-48F3-BF33-C566103EF4EB}"/>
                </a:ext>
              </a:extLst>
            </p:cNvPr>
            <p:cNvSpPr>
              <a:spLocks noChangeArrowheads="1"/>
            </p:cNvSpPr>
            <p:nvPr/>
          </p:nvSpPr>
          <p:spPr bwMode="auto">
            <a:xfrm>
              <a:off x="3396902" y="366319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110">
              <a:extLst>
                <a:ext uri="{FF2B5EF4-FFF2-40B4-BE49-F238E27FC236}">
                  <a16:creationId xmlns:a16="http://schemas.microsoft.com/office/drawing/2014/main" id="{84AC3AB8-C9DF-456B-89A8-CED7475879E5}"/>
                </a:ext>
              </a:extLst>
            </p:cNvPr>
            <p:cNvSpPr>
              <a:spLocks noChangeArrowheads="1"/>
            </p:cNvSpPr>
            <p:nvPr/>
          </p:nvSpPr>
          <p:spPr bwMode="auto">
            <a:xfrm>
              <a:off x="3182590" y="2266742"/>
              <a:ext cx="25400" cy="119063"/>
            </a:xfrm>
            <a:prstGeom prst="rect">
              <a:avLst/>
            </a:prstGeom>
            <a:solidFill>
              <a:schemeClr val="bg1"/>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109">
              <a:extLst>
                <a:ext uri="{FF2B5EF4-FFF2-40B4-BE49-F238E27FC236}">
                  <a16:creationId xmlns:a16="http://schemas.microsoft.com/office/drawing/2014/main" id="{D07BC75B-1059-43E1-A51D-9C600978A069}"/>
                </a:ext>
              </a:extLst>
            </p:cNvPr>
            <p:cNvSpPr>
              <a:spLocks noChangeArrowheads="1"/>
            </p:cNvSpPr>
            <p:nvPr/>
          </p:nvSpPr>
          <p:spPr bwMode="auto">
            <a:xfrm>
              <a:off x="3311177" y="2312780"/>
              <a:ext cx="125413" cy="73025"/>
            </a:xfrm>
            <a:prstGeom prst="rect">
              <a:avLst/>
            </a:prstGeom>
            <a:solidFill>
              <a:schemeClr val="bg1"/>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F6AAE311-5E38-40ED-A1FC-3545A2063075}"/>
                </a:ext>
              </a:extLst>
            </p:cNvPr>
            <p:cNvGrpSpPr/>
            <p:nvPr/>
          </p:nvGrpSpPr>
          <p:grpSpPr>
            <a:xfrm>
              <a:off x="2801096" y="3047242"/>
              <a:ext cx="290327" cy="730249"/>
              <a:chOff x="2830165" y="3047239"/>
              <a:chExt cx="290327" cy="730249"/>
            </a:xfrm>
          </p:grpSpPr>
          <p:sp>
            <p:nvSpPr>
              <p:cNvPr id="71" name="Rectangle 40">
                <a:extLst>
                  <a:ext uri="{FF2B5EF4-FFF2-40B4-BE49-F238E27FC236}">
                    <a16:creationId xmlns:a16="http://schemas.microsoft.com/office/drawing/2014/main" id="{DE69804F-E2AC-460F-8CCD-0C465866F2ED}"/>
                  </a:ext>
                </a:extLst>
              </p:cNvPr>
              <p:cNvSpPr>
                <a:spLocks noChangeArrowheads="1"/>
              </p:cNvSpPr>
              <p:nvPr/>
            </p:nvSpPr>
            <p:spPr bwMode="auto">
              <a:xfrm>
                <a:off x="2830165" y="3047239"/>
                <a:ext cx="290327" cy="730249"/>
              </a:xfrm>
              <a:prstGeom prst="rect">
                <a:avLst/>
              </a:prstGeom>
              <a:solidFill>
                <a:schemeClr val="bg1"/>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1">
                <a:extLst>
                  <a:ext uri="{FF2B5EF4-FFF2-40B4-BE49-F238E27FC236}">
                    <a16:creationId xmlns:a16="http://schemas.microsoft.com/office/drawing/2014/main" id="{3B8AEF89-E6FF-43C0-AC74-0077B1612E11}"/>
                  </a:ext>
                </a:extLst>
              </p:cNvPr>
              <p:cNvSpPr>
                <a:spLocks noChangeArrowheads="1"/>
              </p:cNvSpPr>
              <p:nvPr/>
            </p:nvSpPr>
            <p:spPr bwMode="auto">
              <a:xfrm>
                <a:off x="2858740" y="311550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2">
                <a:extLst>
                  <a:ext uri="{FF2B5EF4-FFF2-40B4-BE49-F238E27FC236}">
                    <a16:creationId xmlns:a16="http://schemas.microsoft.com/office/drawing/2014/main" id="{D6D5C447-A09B-4453-BADA-E87097E53F16}"/>
                  </a:ext>
                </a:extLst>
              </p:cNvPr>
              <p:cNvSpPr>
                <a:spLocks noChangeArrowheads="1"/>
              </p:cNvSpPr>
              <p:nvPr/>
            </p:nvSpPr>
            <p:spPr bwMode="auto">
              <a:xfrm>
                <a:off x="2944465" y="3115503"/>
                <a:ext cx="36513"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Rectangle 93">
                <a:extLst>
                  <a:ext uri="{FF2B5EF4-FFF2-40B4-BE49-F238E27FC236}">
                    <a16:creationId xmlns:a16="http://schemas.microsoft.com/office/drawing/2014/main" id="{879AA350-0AEF-4BCE-902F-ECF746F958F9}"/>
                  </a:ext>
                </a:extLst>
              </p:cNvPr>
              <p:cNvSpPr>
                <a:spLocks noChangeArrowheads="1"/>
              </p:cNvSpPr>
              <p:nvPr/>
            </p:nvSpPr>
            <p:spPr bwMode="auto">
              <a:xfrm>
                <a:off x="3027015" y="311550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Rectangle 94">
                <a:extLst>
                  <a:ext uri="{FF2B5EF4-FFF2-40B4-BE49-F238E27FC236}">
                    <a16:creationId xmlns:a16="http://schemas.microsoft.com/office/drawing/2014/main" id="{DAA7B312-F927-4B4E-BD8F-8BD9F1BAE844}"/>
                  </a:ext>
                </a:extLst>
              </p:cNvPr>
              <p:cNvSpPr>
                <a:spLocks noChangeArrowheads="1"/>
              </p:cNvSpPr>
              <p:nvPr/>
            </p:nvSpPr>
            <p:spPr bwMode="auto">
              <a:xfrm>
                <a:off x="2858740" y="322504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95">
                <a:extLst>
                  <a:ext uri="{FF2B5EF4-FFF2-40B4-BE49-F238E27FC236}">
                    <a16:creationId xmlns:a16="http://schemas.microsoft.com/office/drawing/2014/main" id="{1D6BC9F3-0C47-4D40-9600-DAA02F9D3F25}"/>
                  </a:ext>
                </a:extLst>
              </p:cNvPr>
              <p:cNvSpPr>
                <a:spLocks noChangeArrowheads="1"/>
              </p:cNvSpPr>
              <p:nvPr/>
            </p:nvSpPr>
            <p:spPr bwMode="auto">
              <a:xfrm>
                <a:off x="2944465" y="3225040"/>
                <a:ext cx="36513"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ectangle 96">
                <a:extLst>
                  <a:ext uri="{FF2B5EF4-FFF2-40B4-BE49-F238E27FC236}">
                    <a16:creationId xmlns:a16="http://schemas.microsoft.com/office/drawing/2014/main" id="{36AE631B-CD42-4F84-8C8D-60346EA00793}"/>
                  </a:ext>
                </a:extLst>
              </p:cNvPr>
              <p:cNvSpPr>
                <a:spLocks noChangeArrowheads="1"/>
              </p:cNvSpPr>
              <p:nvPr/>
            </p:nvSpPr>
            <p:spPr bwMode="auto">
              <a:xfrm>
                <a:off x="3027015" y="322504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97">
                <a:extLst>
                  <a:ext uri="{FF2B5EF4-FFF2-40B4-BE49-F238E27FC236}">
                    <a16:creationId xmlns:a16="http://schemas.microsoft.com/office/drawing/2014/main" id="{D4FC11C8-F3CA-4BDB-B539-3D2ECABB1078}"/>
                  </a:ext>
                </a:extLst>
              </p:cNvPr>
              <p:cNvSpPr>
                <a:spLocks noChangeArrowheads="1"/>
              </p:cNvSpPr>
              <p:nvPr/>
            </p:nvSpPr>
            <p:spPr bwMode="auto">
              <a:xfrm>
                <a:off x="2858740" y="3326640"/>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Rectangle 98">
                <a:extLst>
                  <a:ext uri="{FF2B5EF4-FFF2-40B4-BE49-F238E27FC236}">
                    <a16:creationId xmlns:a16="http://schemas.microsoft.com/office/drawing/2014/main" id="{08F09F20-2461-425A-B4AC-3714F3F56B7B}"/>
                  </a:ext>
                </a:extLst>
              </p:cNvPr>
              <p:cNvSpPr>
                <a:spLocks noChangeArrowheads="1"/>
              </p:cNvSpPr>
              <p:nvPr/>
            </p:nvSpPr>
            <p:spPr bwMode="auto">
              <a:xfrm>
                <a:off x="2944465" y="3326640"/>
                <a:ext cx="36513"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Rectangle 99">
                <a:extLst>
                  <a:ext uri="{FF2B5EF4-FFF2-40B4-BE49-F238E27FC236}">
                    <a16:creationId xmlns:a16="http://schemas.microsoft.com/office/drawing/2014/main" id="{1DE7C1D9-5896-42F0-A7BA-C9579EC5F80B}"/>
                  </a:ext>
                </a:extLst>
              </p:cNvPr>
              <p:cNvSpPr>
                <a:spLocks noChangeArrowheads="1"/>
              </p:cNvSpPr>
              <p:nvPr/>
            </p:nvSpPr>
            <p:spPr bwMode="auto">
              <a:xfrm>
                <a:off x="3027015" y="3326640"/>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Rectangle 100">
                <a:extLst>
                  <a:ext uri="{FF2B5EF4-FFF2-40B4-BE49-F238E27FC236}">
                    <a16:creationId xmlns:a16="http://schemas.microsoft.com/office/drawing/2014/main" id="{8E32AFD4-7C0B-4F05-88EE-E489E3938632}"/>
                  </a:ext>
                </a:extLst>
              </p:cNvPr>
              <p:cNvSpPr>
                <a:spLocks noChangeArrowheads="1"/>
              </p:cNvSpPr>
              <p:nvPr/>
            </p:nvSpPr>
            <p:spPr bwMode="auto">
              <a:xfrm>
                <a:off x="2858740" y="3428240"/>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Rectangle 101">
                <a:extLst>
                  <a:ext uri="{FF2B5EF4-FFF2-40B4-BE49-F238E27FC236}">
                    <a16:creationId xmlns:a16="http://schemas.microsoft.com/office/drawing/2014/main" id="{274374AD-4941-4517-A76D-2F2CA723CFED}"/>
                  </a:ext>
                </a:extLst>
              </p:cNvPr>
              <p:cNvSpPr>
                <a:spLocks noChangeArrowheads="1"/>
              </p:cNvSpPr>
              <p:nvPr/>
            </p:nvSpPr>
            <p:spPr bwMode="auto">
              <a:xfrm>
                <a:off x="2944465" y="3428240"/>
                <a:ext cx="36513"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102">
                <a:extLst>
                  <a:ext uri="{FF2B5EF4-FFF2-40B4-BE49-F238E27FC236}">
                    <a16:creationId xmlns:a16="http://schemas.microsoft.com/office/drawing/2014/main" id="{5C0AD837-BAA9-4D6A-B4CA-D32302913D4D}"/>
                  </a:ext>
                </a:extLst>
              </p:cNvPr>
              <p:cNvSpPr>
                <a:spLocks noChangeArrowheads="1"/>
              </p:cNvSpPr>
              <p:nvPr/>
            </p:nvSpPr>
            <p:spPr bwMode="auto">
              <a:xfrm>
                <a:off x="3027015" y="3428240"/>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Rectangle 103">
                <a:extLst>
                  <a:ext uri="{FF2B5EF4-FFF2-40B4-BE49-F238E27FC236}">
                    <a16:creationId xmlns:a16="http://schemas.microsoft.com/office/drawing/2014/main" id="{BF51F1C7-07AD-450A-AA99-E100EC664541}"/>
                  </a:ext>
                </a:extLst>
              </p:cNvPr>
              <p:cNvSpPr>
                <a:spLocks noChangeArrowheads="1"/>
              </p:cNvSpPr>
              <p:nvPr/>
            </p:nvSpPr>
            <p:spPr bwMode="auto">
              <a:xfrm>
                <a:off x="2858740" y="3531428"/>
                <a:ext cx="39688"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Rectangle 104">
                <a:extLst>
                  <a:ext uri="{FF2B5EF4-FFF2-40B4-BE49-F238E27FC236}">
                    <a16:creationId xmlns:a16="http://schemas.microsoft.com/office/drawing/2014/main" id="{BF1DCF11-45B2-4142-AFE8-E3E73ADCC2D5}"/>
                  </a:ext>
                </a:extLst>
              </p:cNvPr>
              <p:cNvSpPr>
                <a:spLocks noChangeArrowheads="1"/>
              </p:cNvSpPr>
              <p:nvPr/>
            </p:nvSpPr>
            <p:spPr bwMode="auto">
              <a:xfrm>
                <a:off x="2944465" y="3531428"/>
                <a:ext cx="36513"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Rectangle 105">
                <a:extLst>
                  <a:ext uri="{FF2B5EF4-FFF2-40B4-BE49-F238E27FC236}">
                    <a16:creationId xmlns:a16="http://schemas.microsoft.com/office/drawing/2014/main" id="{27F9BA47-D2B2-4B4B-9698-13CA6BE37834}"/>
                  </a:ext>
                </a:extLst>
              </p:cNvPr>
              <p:cNvSpPr>
                <a:spLocks noChangeArrowheads="1"/>
              </p:cNvSpPr>
              <p:nvPr/>
            </p:nvSpPr>
            <p:spPr bwMode="auto">
              <a:xfrm>
                <a:off x="3027015" y="3531428"/>
                <a:ext cx="39688"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Rectangle 106">
                <a:extLst>
                  <a:ext uri="{FF2B5EF4-FFF2-40B4-BE49-F238E27FC236}">
                    <a16:creationId xmlns:a16="http://schemas.microsoft.com/office/drawing/2014/main" id="{984F3A90-75FF-4118-820E-241CA389558B}"/>
                  </a:ext>
                </a:extLst>
              </p:cNvPr>
              <p:cNvSpPr>
                <a:spLocks noChangeArrowheads="1"/>
              </p:cNvSpPr>
              <p:nvPr/>
            </p:nvSpPr>
            <p:spPr bwMode="auto">
              <a:xfrm>
                <a:off x="2858740" y="3633028"/>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Rectangle 107">
                <a:extLst>
                  <a:ext uri="{FF2B5EF4-FFF2-40B4-BE49-F238E27FC236}">
                    <a16:creationId xmlns:a16="http://schemas.microsoft.com/office/drawing/2014/main" id="{D16B8F80-9973-4364-B6AD-A8E3A46BAEAC}"/>
                  </a:ext>
                </a:extLst>
              </p:cNvPr>
              <p:cNvSpPr>
                <a:spLocks noChangeArrowheads="1"/>
              </p:cNvSpPr>
              <p:nvPr/>
            </p:nvSpPr>
            <p:spPr bwMode="auto">
              <a:xfrm>
                <a:off x="2944465" y="3633028"/>
                <a:ext cx="36513"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Rectangle 108">
                <a:extLst>
                  <a:ext uri="{FF2B5EF4-FFF2-40B4-BE49-F238E27FC236}">
                    <a16:creationId xmlns:a16="http://schemas.microsoft.com/office/drawing/2014/main" id="{0E34EC86-54D7-4E7B-8023-355F8E27E904}"/>
                  </a:ext>
                </a:extLst>
              </p:cNvPr>
              <p:cNvSpPr>
                <a:spLocks noChangeArrowheads="1"/>
              </p:cNvSpPr>
              <p:nvPr/>
            </p:nvSpPr>
            <p:spPr bwMode="auto">
              <a:xfrm>
                <a:off x="3027015" y="3633028"/>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49" name="Rectangle 148">
            <a:extLst>
              <a:ext uri="{FF2B5EF4-FFF2-40B4-BE49-F238E27FC236}">
                <a16:creationId xmlns:a16="http://schemas.microsoft.com/office/drawing/2014/main" id="{8E219B31-90AB-4E60-AFB9-8231B26D62E3}"/>
              </a:ext>
            </a:extLst>
          </p:cNvPr>
          <p:cNvSpPr/>
          <p:nvPr/>
        </p:nvSpPr>
        <p:spPr>
          <a:xfrm>
            <a:off x="442216" y="5916132"/>
            <a:ext cx="1446665" cy="646240"/>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1175"/>
              </a:spcAft>
              <a:buClrTx/>
              <a:buSzTx/>
              <a:buFontTx/>
              <a:buNone/>
              <a:tabLst/>
              <a:defRPr/>
            </a:pPr>
            <a:r>
              <a:rPr kumimoji="0" lang="en-US" sz="1765" b="1" i="0" u="none" strike="noStrike" kern="1200" cap="none" spc="0" normalizeH="0" baseline="0" noProof="0" dirty="0">
                <a:ln>
                  <a:noFill/>
                </a:ln>
                <a:solidFill>
                  <a:srgbClr val="0070C0"/>
                </a:solidFill>
                <a:effectLst/>
                <a:uLnTx/>
                <a:uFillTx/>
                <a:latin typeface="Calibri" panose="020F0502020204030204"/>
                <a:ea typeface="+mn-ea"/>
                <a:cs typeface="+mn-cs"/>
              </a:rPr>
              <a:t>On-premises </a:t>
            </a:r>
            <a:br>
              <a:rPr kumimoji="0" lang="en-US" sz="1765" b="1" i="0" u="none" strike="noStrike" kern="1200" cap="none" spc="0" normalizeH="0" baseline="0" noProof="0" dirty="0">
                <a:ln>
                  <a:noFill/>
                </a:ln>
                <a:solidFill>
                  <a:srgbClr val="0070C0"/>
                </a:solidFill>
                <a:effectLst/>
                <a:uLnTx/>
                <a:uFillTx/>
                <a:latin typeface="Calibri" panose="020F0502020204030204"/>
                <a:ea typeface="+mn-ea"/>
                <a:cs typeface="+mn-cs"/>
              </a:rPr>
            </a:br>
            <a:r>
              <a:rPr kumimoji="0" lang="en-US" sz="1765" b="1" i="0" u="none" strike="noStrike" kern="1200" cap="none" spc="0" normalizeH="0" baseline="0" noProof="0" dirty="0">
                <a:ln>
                  <a:noFill/>
                </a:ln>
                <a:solidFill>
                  <a:srgbClr val="0070C0"/>
                </a:solidFill>
                <a:effectLst/>
                <a:uLnTx/>
                <a:uFillTx/>
                <a:latin typeface="Calibri" panose="020F0502020204030204"/>
                <a:ea typeface="+mn-ea"/>
                <a:cs typeface="+mn-cs"/>
              </a:rPr>
              <a:t>data sources</a:t>
            </a:r>
          </a:p>
        </p:txBody>
      </p:sp>
      <p:cxnSp>
        <p:nvCxnSpPr>
          <p:cNvPr id="150" name="Straight Arrow Connector 149" descr="arrow connecting the PowerBI service and the on premise data gateway both directions">
            <a:extLst>
              <a:ext uri="{FF2B5EF4-FFF2-40B4-BE49-F238E27FC236}">
                <a16:creationId xmlns:a16="http://schemas.microsoft.com/office/drawing/2014/main" id="{8A4DD973-96C9-410A-A815-0F26783C89EE}"/>
              </a:ext>
            </a:extLst>
          </p:cNvPr>
          <p:cNvCxnSpPr>
            <a:stCxn id="11" idx="2"/>
            <a:endCxn id="151" idx="0"/>
          </p:cNvCxnSpPr>
          <p:nvPr/>
        </p:nvCxnSpPr>
        <p:spPr>
          <a:xfrm flipH="1">
            <a:off x="3324164" y="3157240"/>
            <a:ext cx="6451" cy="1138302"/>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1" name="Picture 150" descr="Data Gateway illustration">
            <a:extLst>
              <a:ext uri="{FF2B5EF4-FFF2-40B4-BE49-F238E27FC236}">
                <a16:creationId xmlns:a16="http://schemas.microsoft.com/office/drawing/2014/main" id="{A51F9EE7-AD53-4DE3-8B1B-4CDBB8D36A52}"/>
              </a:ext>
            </a:extLst>
          </p:cNvPr>
          <p:cNvPicPr>
            <a:picLocks noChangeAspect="1"/>
          </p:cNvPicPr>
          <p:nvPr/>
        </p:nvPicPr>
        <p:blipFill>
          <a:blip r:embed="rId4"/>
          <a:stretch>
            <a:fillRect/>
          </a:stretch>
        </p:blipFill>
        <p:spPr>
          <a:xfrm>
            <a:off x="3000476" y="4295542"/>
            <a:ext cx="647375" cy="647875"/>
          </a:xfrm>
          <a:prstGeom prst="rect">
            <a:avLst/>
          </a:prstGeom>
        </p:spPr>
      </p:pic>
      <p:cxnSp>
        <p:nvCxnSpPr>
          <p:cNvPr id="152" name="Straight Arrow Connector 151" descr="Arrow connecting the data gateway and the on premise data sources both directions">
            <a:extLst>
              <a:ext uri="{FF2B5EF4-FFF2-40B4-BE49-F238E27FC236}">
                <a16:creationId xmlns:a16="http://schemas.microsoft.com/office/drawing/2014/main" id="{8B7514A6-5FDD-4C02-8E8E-D32CC0C3B40E}"/>
              </a:ext>
            </a:extLst>
          </p:cNvPr>
          <p:cNvCxnSpPr>
            <a:cxnSpLocks/>
            <a:stCxn id="151" idx="2"/>
          </p:cNvCxnSpPr>
          <p:nvPr/>
        </p:nvCxnSpPr>
        <p:spPr>
          <a:xfrm flipH="1">
            <a:off x="3309160" y="4943417"/>
            <a:ext cx="15004" cy="1427266"/>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3" name="Rectangle 152" descr="Retangle representing the on premise data sources">
            <a:extLst>
              <a:ext uri="{FF2B5EF4-FFF2-40B4-BE49-F238E27FC236}">
                <a16:creationId xmlns:a16="http://schemas.microsoft.com/office/drawing/2014/main" id="{B3A30EB2-C569-4B4D-AC64-A8E90E3A996A}"/>
              </a:ext>
            </a:extLst>
          </p:cNvPr>
          <p:cNvSpPr/>
          <p:nvPr/>
        </p:nvSpPr>
        <p:spPr>
          <a:xfrm>
            <a:off x="2817891" y="5716421"/>
            <a:ext cx="6466349" cy="859814"/>
          </a:xfrm>
          <a:prstGeom prst="rect">
            <a:avLst/>
          </a:prstGeom>
          <a:solidFill>
            <a:schemeClr val="bg1">
              <a:lumMod val="85000"/>
            </a:schemeClr>
          </a:solidFill>
          <a:ln w="9525" cap="flat" cmpd="sng" algn="ctr">
            <a:solidFill>
              <a:schemeClr val="bg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TextBox 154">
            <a:extLst>
              <a:ext uri="{FF2B5EF4-FFF2-40B4-BE49-F238E27FC236}">
                <a16:creationId xmlns:a16="http://schemas.microsoft.com/office/drawing/2014/main" id="{C7B39287-449D-4B4B-9F0E-AAA6EB8BCBD7}"/>
              </a:ext>
            </a:extLst>
          </p:cNvPr>
          <p:cNvSpPr txBox="1"/>
          <p:nvPr/>
        </p:nvSpPr>
        <p:spPr>
          <a:xfrm>
            <a:off x="3150277" y="6276922"/>
            <a:ext cx="1021533" cy="362072"/>
          </a:xfrm>
          <a:prstGeom prst="rect">
            <a:avLst/>
          </a:prstGeom>
          <a:noFill/>
        </p:spPr>
        <p:txBody>
          <a:bodyPr wrap="square" rtlCol="0">
            <a:spAutoFit/>
          </a:bodyP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prstClr val="black"/>
                </a:solidFill>
                <a:effectLst/>
                <a:uLnTx/>
                <a:uFillTx/>
                <a:latin typeface="Calibri" panose="020F0502020204030204"/>
                <a:ea typeface="+mn-ea"/>
                <a:cs typeface="+mn-cs"/>
              </a:rPr>
              <a:t>SQL Server</a:t>
            </a:r>
            <a:br>
              <a:rPr kumimoji="0" lang="en-US" sz="882"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882" b="1" i="0" u="none" strike="noStrike" kern="1200" cap="none" spc="0" normalizeH="0" baseline="0" noProof="0" dirty="0">
                <a:ln>
                  <a:noFill/>
                </a:ln>
                <a:solidFill>
                  <a:prstClr val="black"/>
                </a:solidFill>
                <a:effectLst/>
                <a:uLnTx/>
                <a:uFillTx/>
                <a:latin typeface="Calibri" panose="020F0502020204030204"/>
                <a:ea typeface="+mn-ea"/>
                <a:cs typeface="+mn-cs"/>
              </a:rPr>
              <a:t>Analysis Services</a:t>
            </a:r>
          </a:p>
        </p:txBody>
      </p:sp>
      <p:sp>
        <p:nvSpPr>
          <p:cNvPr id="159" name="Flowchart: Magnetic Disk 10">
            <a:extLst>
              <a:ext uri="{FF2B5EF4-FFF2-40B4-BE49-F238E27FC236}">
                <a16:creationId xmlns:a16="http://schemas.microsoft.com/office/drawing/2014/main" id="{2BDA44AE-F398-4E82-B61C-1549B94ACC8E}"/>
              </a:ext>
            </a:extLst>
          </p:cNvPr>
          <p:cNvSpPr>
            <a:spLocks noChangeAspect="1"/>
          </p:cNvSpPr>
          <p:nvPr/>
        </p:nvSpPr>
        <p:spPr bwMode="auto">
          <a:xfrm>
            <a:off x="6735872" y="5860065"/>
            <a:ext cx="465587" cy="542863"/>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65901" rIns="0" bIns="0" numCol="1" spcCol="0" rtlCol="0" fromWordArt="0" anchor="ctr" anchorCtr="0" forceAA="0" compatLnSpc="1">
            <a:prstTxWarp prst="textNoShape">
              <a:avLst/>
            </a:prstTxWarp>
            <a:noAutofit/>
          </a:bodyPr>
          <a:lstStyle/>
          <a:p>
            <a:pPr marL="0" marR="0" lvl="0" indent="0" algn="ctr" defTabSz="672010"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solidFill>
                    <a:prstClr val="white">
                      <a:alpha val="0"/>
                    </a:prstClr>
                  </a:solidFill>
                </a:ln>
                <a:solidFill>
                  <a:prstClr val="white"/>
                </a:solidFill>
                <a:effectLst/>
                <a:uLnTx/>
                <a:uFillTx/>
                <a:latin typeface="Calibri" panose="020F0502020204030204"/>
                <a:ea typeface="Segoe UI" panose="020B0502040204020203" pitchFamily="34" charset="0"/>
                <a:cs typeface="Segoe UI" panose="020B0502040204020203" pitchFamily="34" charset="0"/>
              </a:rPr>
              <a:t>Impala</a:t>
            </a:r>
            <a:br>
              <a:rPr kumimoji="0" lang="en-US" sz="980" b="1" i="0" u="none" strike="noStrike" kern="0" cap="none" spc="0" normalizeH="0" baseline="0" noProof="0" dirty="0">
                <a:ln>
                  <a:solidFill>
                    <a:prstClr val="white">
                      <a:alpha val="0"/>
                    </a:prstClr>
                  </a:solidFill>
                </a:ln>
                <a:solidFill>
                  <a:prstClr val="white"/>
                </a:solidFill>
                <a:effectLst/>
                <a:uLnTx/>
                <a:uFillTx/>
                <a:latin typeface="Calibri" panose="020F0502020204030204"/>
                <a:ea typeface="Segoe UI" panose="020B0502040204020203" pitchFamily="34" charset="0"/>
                <a:cs typeface="Segoe UI" panose="020B0502040204020203" pitchFamily="34" charset="0"/>
              </a:rPr>
            </a:br>
            <a:r>
              <a:rPr kumimoji="0" lang="en-US" sz="980" b="1" i="0" u="none" strike="noStrike" kern="0" cap="none" spc="0" normalizeH="0" baseline="0" noProof="0" dirty="0">
                <a:ln>
                  <a:solidFill>
                    <a:prstClr val="white">
                      <a:alpha val="0"/>
                    </a:prstClr>
                  </a:solidFill>
                </a:ln>
                <a:solidFill>
                  <a:prstClr val="white"/>
                </a:solidFill>
                <a:effectLst/>
                <a:uLnTx/>
                <a:uFillTx/>
                <a:latin typeface="Calibri" panose="020F0502020204030204"/>
                <a:ea typeface="Segoe UI" panose="020B0502040204020203" pitchFamily="34" charset="0"/>
                <a:cs typeface="Segoe UI" panose="020B0502040204020203" pitchFamily="34" charset="0"/>
              </a:rPr>
              <a:t>*</a:t>
            </a:r>
          </a:p>
        </p:txBody>
      </p:sp>
      <p:sp>
        <p:nvSpPr>
          <p:cNvPr id="160" name="Flowchart: Magnetic Disk 10">
            <a:extLst>
              <a:ext uri="{FF2B5EF4-FFF2-40B4-BE49-F238E27FC236}">
                <a16:creationId xmlns:a16="http://schemas.microsoft.com/office/drawing/2014/main" id="{8DB83B04-E624-4F5F-9111-CBA2E1848612}"/>
              </a:ext>
            </a:extLst>
          </p:cNvPr>
          <p:cNvSpPr>
            <a:spLocks noChangeAspect="1"/>
          </p:cNvSpPr>
          <p:nvPr/>
        </p:nvSpPr>
        <p:spPr bwMode="auto">
          <a:xfrm>
            <a:off x="7501785" y="5873982"/>
            <a:ext cx="478345" cy="557739"/>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65901" rIns="0" bIns="0" numCol="1" spcCol="0" rtlCol="0" fromWordArt="0" anchor="ctr" anchorCtr="0" forceAA="0" compatLnSpc="1">
            <a:prstTxWarp prst="textNoShape">
              <a:avLst/>
            </a:prstTxWarp>
            <a:noAutofit/>
          </a:bodyPr>
          <a:lstStyle/>
          <a:p>
            <a:pPr marL="0" marR="0" lvl="0" indent="0" algn="ctr" defTabSz="672010"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solidFill>
                    <a:prstClr val="white">
                      <a:alpha val="0"/>
                    </a:prstClr>
                  </a:solidFill>
                </a:ln>
                <a:solidFill>
                  <a:prstClr val="white"/>
                </a:solidFill>
                <a:effectLst/>
                <a:uLnTx/>
                <a:uFillTx/>
                <a:latin typeface="Calibri" panose="020F0502020204030204"/>
                <a:ea typeface="Segoe UI" panose="020B0502040204020203" pitchFamily="34" charset="0"/>
                <a:cs typeface="Segoe UI" panose="020B0502040204020203" pitchFamily="34" charset="0"/>
              </a:rPr>
              <a:t>SAP BW</a:t>
            </a:r>
          </a:p>
          <a:p>
            <a:pPr marL="0" marR="0" lvl="0" indent="0" algn="ctr" defTabSz="672010"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solidFill>
                    <a:prstClr val="white">
                      <a:alpha val="0"/>
                    </a:prstClr>
                  </a:solidFill>
                </a:ln>
                <a:solidFill>
                  <a:prstClr val="white"/>
                </a:solidFill>
                <a:effectLst/>
                <a:uLnTx/>
                <a:uFillTx/>
                <a:latin typeface="Calibri" panose="020F0502020204030204"/>
                <a:ea typeface="Segoe UI" panose="020B0502040204020203" pitchFamily="34" charset="0"/>
                <a:cs typeface="Segoe UI" panose="020B0502040204020203" pitchFamily="34" charset="0"/>
              </a:rPr>
              <a:t>*</a:t>
            </a:r>
          </a:p>
        </p:txBody>
      </p:sp>
      <p:sp>
        <p:nvSpPr>
          <p:cNvPr id="161" name="Flowchart: Magnetic Disk 10">
            <a:extLst>
              <a:ext uri="{FF2B5EF4-FFF2-40B4-BE49-F238E27FC236}">
                <a16:creationId xmlns:a16="http://schemas.microsoft.com/office/drawing/2014/main" id="{A701E598-3F21-4531-9A5E-CB5B9B992704}"/>
              </a:ext>
            </a:extLst>
          </p:cNvPr>
          <p:cNvSpPr>
            <a:spLocks noChangeAspect="1"/>
          </p:cNvSpPr>
          <p:nvPr/>
        </p:nvSpPr>
        <p:spPr bwMode="auto">
          <a:xfrm>
            <a:off x="8236739" y="5884495"/>
            <a:ext cx="478345" cy="557739"/>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65901" rIns="0" bIns="0" numCol="1" spcCol="0" rtlCol="0" fromWordArt="0" anchor="ctr" anchorCtr="0" forceAA="0" compatLnSpc="1">
            <a:prstTxWarp prst="textNoShape">
              <a:avLst/>
            </a:prstTxWarp>
            <a:noAutofit/>
          </a:bodyPr>
          <a:lstStyle/>
          <a:p>
            <a:pPr marL="0" marR="0" lvl="0" indent="0" algn="ctr" defTabSz="672010"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solidFill>
                    <a:prstClr val="white">
                      <a:alpha val="0"/>
                    </a:prstClr>
                  </a:solidFill>
                </a:ln>
                <a:solidFill>
                  <a:prstClr val="white"/>
                </a:solidFill>
                <a:effectLst/>
                <a:uLnTx/>
                <a:uFillTx/>
                <a:latin typeface="Calibri" panose="020F0502020204030204"/>
                <a:ea typeface="Segoe UI" panose="020B0502040204020203" pitchFamily="34" charset="0"/>
                <a:cs typeface="Segoe UI" panose="020B0502040204020203" pitchFamily="34" charset="0"/>
              </a:rPr>
              <a:t>Oracle</a:t>
            </a:r>
          </a:p>
          <a:p>
            <a:pPr marL="0" marR="0" lvl="0" indent="0" algn="ctr" defTabSz="672010"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solidFill>
                    <a:prstClr val="white">
                      <a:alpha val="0"/>
                    </a:prstClr>
                  </a:solidFill>
                </a:ln>
                <a:solidFill>
                  <a:prstClr val="white"/>
                </a:solidFill>
                <a:effectLst/>
                <a:uLnTx/>
                <a:uFillTx/>
                <a:latin typeface="Calibri" panose="020F0502020204030204"/>
                <a:ea typeface="Segoe UI" panose="020B0502040204020203" pitchFamily="34" charset="0"/>
                <a:cs typeface="Segoe UI" panose="020B0502040204020203" pitchFamily="34" charset="0"/>
              </a:rPr>
              <a:t>*</a:t>
            </a:r>
          </a:p>
        </p:txBody>
      </p:sp>
      <p:sp>
        <p:nvSpPr>
          <p:cNvPr id="162" name="TextBox 161">
            <a:extLst>
              <a:ext uri="{FF2B5EF4-FFF2-40B4-BE49-F238E27FC236}">
                <a16:creationId xmlns:a16="http://schemas.microsoft.com/office/drawing/2014/main" id="{9048D2DF-599B-48BF-A5E2-6F3FFF1F4ED4}"/>
              </a:ext>
            </a:extLst>
          </p:cNvPr>
          <p:cNvSpPr txBox="1"/>
          <p:nvPr/>
        </p:nvSpPr>
        <p:spPr>
          <a:xfrm>
            <a:off x="4237242" y="3456154"/>
            <a:ext cx="8055835" cy="2469907"/>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On-premises Data Gateway with </a:t>
            </a:r>
            <a:r>
              <a:rPr kumimoji="0" lang="en-US" b="0" i="1"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configurable </a:t>
            </a: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Custom User Mapping:</a:t>
            </a:r>
          </a:p>
          <a:p>
            <a:pPr marL="342834" marR="0" lvl="0" indent="-342834" algn="l" defTabSz="914225" rtl="0" eaLnBrk="1" fontAlgn="auto" latinLnBrk="0" hangingPunct="1">
              <a:lnSpc>
                <a:spcPct val="100000"/>
              </a:lnSpc>
              <a:spcBef>
                <a:spcPts val="0"/>
              </a:spcBef>
              <a:spcAft>
                <a:spcPts val="0"/>
              </a:spcAft>
              <a:buClrTx/>
              <a:buSzTx/>
              <a:buFont typeface="+mj-lt"/>
              <a:buAutoNum type="arabicPeriod" startAt="3"/>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Find Active Directory to search (automatic, or configurable)</a:t>
            </a:r>
          </a:p>
          <a:p>
            <a:pPr marL="342834" marR="0" lvl="0" indent="-342834" algn="l" defTabSz="914225" rtl="0" eaLnBrk="1" fontAlgn="auto" latinLnBrk="0" hangingPunct="1">
              <a:lnSpc>
                <a:spcPct val="100000"/>
              </a:lnSpc>
              <a:spcBef>
                <a:spcPts val="0"/>
              </a:spcBef>
              <a:spcAft>
                <a:spcPts val="0"/>
              </a:spcAft>
              <a:buClrTx/>
              <a:buSzTx/>
              <a:buFontTx/>
              <a:buAutoNum type="arabicPeriod" startAt="3"/>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Lookup e.g. ‘</a:t>
            </a:r>
            <a:r>
              <a:rPr kumimoji="0" lang="en-US" b="0" i="0" u="none" strike="noStrike" kern="1200" cap="none" spc="0" normalizeH="0" baseline="0" noProof="0" dirty="0">
                <a:ln>
                  <a:noFill/>
                </a:ln>
                <a:solidFill>
                  <a:srgbClr val="0070C0"/>
                </a:solidFill>
                <a:effectLst/>
                <a:uLnTx/>
                <a:uFillTx/>
                <a:latin typeface="Segoe UI" panose="020B0502040204020203" pitchFamily="34" charset="0"/>
                <a:cs typeface="Segoe UI" panose="020B0502040204020203" pitchFamily="34" charset="0"/>
              </a:rPr>
              <a:t>Email</a:t>
            </a: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attribute of AD Person based on incoming UPN string (“</a:t>
            </a:r>
            <a:r>
              <a:rPr kumimoji="0" lang="en-US" b="1" i="0" u="none" strike="noStrike" kern="1200" cap="none" spc="0" normalizeH="0" baseline="0" noProof="0" dirty="0">
                <a:ln>
                  <a:noFill/>
                </a:ln>
                <a:solidFill>
                  <a:srgbClr val="FFC000">
                    <a:lumMod val="50000"/>
                  </a:srgbClr>
                </a:solidFill>
                <a:effectLst/>
                <a:uLnTx/>
                <a:uFillTx/>
                <a:latin typeface="Segoe UI" panose="020B0502040204020203" pitchFamily="34" charset="0"/>
                <a:cs typeface="Segoe UI" panose="020B0502040204020203" pitchFamily="34" charset="0"/>
                <a:sym typeface="Wingdings" panose="05000000000000000000" pitchFamily="2" charset="2"/>
              </a:rPr>
              <a:t>firstName.lastName</a:t>
            </a:r>
            <a:r>
              <a:rPr kumimoji="0" lang="en-US" b="1"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t>
            </a:r>
            <a:r>
              <a:rPr kumimoji="0" lang="en-US" b="1" i="0" u="none" strike="noStrike" kern="1200" cap="none" spc="0" normalizeH="0" baseline="0" noProof="0" dirty="0">
                <a:ln>
                  <a:noFill/>
                </a:ln>
                <a:solidFill>
                  <a:srgbClr val="7030A0"/>
                </a:solidFill>
                <a:effectLst/>
                <a:uLnTx/>
                <a:uFillTx/>
                <a:latin typeface="Segoe UI" panose="020B0502040204020203" pitchFamily="34" charset="0"/>
                <a:cs typeface="Segoe UI" panose="020B0502040204020203" pitchFamily="34" charset="0"/>
              </a:rPr>
              <a:t>contoso.com</a:t>
            </a: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from Power BI Service</a:t>
            </a:r>
          </a:p>
          <a:p>
            <a:pPr marL="457112" marR="0" lvl="1" indent="0" algn="l" defTabSz="914225"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If the AD Lookup fails, attempts to use the passed-along UPN</a:t>
            </a:r>
          </a:p>
          <a:p>
            <a:pPr marL="342834" marR="0" lvl="0" indent="-342834" algn="l" defTabSz="914225" rtl="0" eaLnBrk="1" fontAlgn="auto" latinLnBrk="0" hangingPunct="1">
              <a:lnSpc>
                <a:spcPct val="100000"/>
              </a:lnSpc>
              <a:spcBef>
                <a:spcPts val="0"/>
              </a:spcBef>
              <a:spcAft>
                <a:spcPts val="0"/>
              </a:spcAft>
              <a:buClrTx/>
              <a:buSzTx/>
              <a:buFontTx/>
              <a:buAutoNum type="arabicPeriod" startAt="3"/>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If AD Lookup succeeds, retrieve ‘</a:t>
            </a:r>
            <a:r>
              <a:rPr kumimoji="0" lang="en-US" b="1" i="0" u="none" strike="noStrike" kern="1200" cap="none" spc="0" normalizeH="0" baseline="0" noProof="0" dirty="0" err="1">
                <a:ln>
                  <a:noFill/>
                </a:ln>
                <a:solidFill>
                  <a:srgbClr val="0070C0"/>
                </a:solidFill>
                <a:effectLst/>
                <a:uLnTx/>
                <a:uFillTx/>
                <a:latin typeface="Segoe UI" panose="020B0502040204020203" pitchFamily="34" charset="0"/>
                <a:cs typeface="Segoe UI" panose="020B0502040204020203" pitchFamily="34" charset="0"/>
              </a:rPr>
              <a:t>UserPrincipalName</a:t>
            </a: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of that AD Person </a:t>
            </a:r>
          </a:p>
          <a:p>
            <a:pPr marL="342834" marR="0" lvl="0" indent="-342834" algn="l" defTabSz="914225" rtl="0" eaLnBrk="1" fontAlgn="auto" latinLnBrk="0" hangingPunct="1">
              <a:lnSpc>
                <a:spcPct val="100000"/>
              </a:lnSpc>
              <a:spcBef>
                <a:spcPts val="0"/>
              </a:spcBef>
              <a:spcAft>
                <a:spcPts val="0"/>
              </a:spcAft>
              <a:buClrTx/>
              <a:buSzTx/>
              <a:buFontTx/>
              <a:buAutoNum type="arabicPeriod" startAt="3"/>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Pass ‘</a:t>
            </a:r>
            <a:r>
              <a:rPr kumimoji="0" lang="en-US" b="1" i="0" u="none" strike="noStrike" kern="1200" cap="none" spc="0" normalizeH="0" baseline="0" noProof="0" dirty="0" err="1">
                <a:ln>
                  <a:noFill/>
                </a:ln>
                <a:solidFill>
                  <a:srgbClr val="0070C0"/>
                </a:solidFill>
                <a:effectLst/>
                <a:uLnTx/>
                <a:uFillTx/>
                <a:latin typeface="Segoe UI" panose="020B0502040204020203" pitchFamily="34" charset="0"/>
                <a:cs typeface="Segoe UI" panose="020B0502040204020203" pitchFamily="34" charset="0"/>
              </a:rPr>
              <a:t>UserPrincipalName</a:t>
            </a: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email as </a:t>
            </a:r>
            <a:r>
              <a:rPr kumimoji="0" lang="en-US" b="0" i="0" u="none" strike="noStrike" kern="1200" cap="none" spc="0" normalizeH="0" baseline="0" noProof="0" dirty="0" err="1">
                <a:ln>
                  <a:noFill/>
                </a:ln>
                <a:solidFill>
                  <a:prstClr val="black"/>
                </a:solidFill>
                <a:effectLst/>
                <a:uLnTx/>
                <a:uFillTx/>
                <a:latin typeface="Segoe UI" panose="020B0502040204020203" pitchFamily="34" charset="0"/>
                <a:cs typeface="Segoe UI" panose="020B0502040204020203" pitchFamily="34" charset="0"/>
              </a:rPr>
              <a:t>EffectiveUserName</a:t>
            </a: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to SSAS: </a:t>
            </a:r>
            <a:b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b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e.g. </a:t>
            </a:r>
            <a:r>
              <a:rPr kumimoji="0" lang="en-US" b="0" i="0" u="none" strike="noStrike" kern="1200" cap="none" spc="0" normalizeH="0" baseline="0" noProof="0" dirty="0">
                <a:ln>
                  <a:noFill/>
                </a:ln>
                <a:solidFill>
                  <a:srgbClr val="7030A0"/>
                </a:solidFill>
                <a:effectLst/>
                <a:uLnTx/>
                <a:uFillTx/>
                <a:latin typeface="Segoe UI" panose="020B0502040204020203" pitchFamily="34" charset="0"/>
                <a:cs typeface="Segoe UI" panose="020B0502040204020203" pitchFamily="34" charset="0"/>
              </a:rPr>
              <a:t>“</a:t>
            </a:r>
            <a:r>
              <a:rPr kumimoji="0" lang="en-US" b="1" i="0" u="none" strike="noStrike" kern="1200" cap="none" spc="0" normalizeH="0" baseline="0" noProof="0" dirty="0" err="1">
                <a:ln>
                  <a:noFill/>
                </a:ln>
                <a:solidFill>
                  <a:srgbClr val="FFC000">
                    <a:lumMod val="50000"/>
                  </a:srgbClr>
                </a:solidFill>
                <a:effectLst/>
                <a:uLnTx/>
                <a:uFillTx/>
                <a:latin typeface="Segoe UI" panose="020B0502040204020203" pitchFamily="34" charset="0"/>
                <a:cs typeface="Segoe UI" panose="020B0502040204020203" pitchFamily="34" charset="0"/>
                <a:sym typeface="Wingdings" panose="05000000000000000000" pitchFamily="2" charset="2"/>
              </a:rPr>
              <a:t>Alias</a:t>
            </a:r>
            <a:r>
              <a:rPr kumimoji="0" lang="en-US" b="1" i="0" u="none" strike="noStrike" kern="1200" cap="none" spc="0" normalizeH="0" baseline="0" noProof="0" dirty="0" err="1">
                <a:ln>
                  <a:noFill/>
                </a:ln>
                <a:solidFill>
                  <a:prstClr val="black"/>
                </a:solidFill>
                <a:effectLst/>
                <a:uLnTx/>
                <a:uFillTx/>
                <a:latin typeface="Segoe UI" panose="020B0502040204020203" pitchFamily="34" charset="0"/>
                <a:cs typeface="Segoe UI" panose="020B0502040204020203" pitchFamily="34" charset="0"/>
                <a:sym typeface="Wingdings" panose="05000000000000000000" pitchFamily="2" charset="2"/>
              </a:rPr>
              <a:t>@</a:t>
            </a:r>
            <a:r>
              <a:rPr kumimoji="0" lang="en-US" b="1" i="0" u="none" strike="noStrike" kern="1200" cap="none" spc="0" normalizeH="0" baseline="0" noProof="0" dirty="0" err="1">
                <a:ln>
                  <a:noFill/>
                </a:ln>
                <a:solidFill>
                  <a:srgbClr val="7030A0"/>
                </a:solidFill>
                <a:effectLst/>
                <a:uLnTx/>
                <a:uFillTx/>
                <a:latin typeface="Segoe UI" panose="020B0502040204020203" pitchFamily="34" charset="0"/>
                <a:cs typeface="Segoe UI" panose="020B0502040204020203" pitchFamily="34" charset="0"/>
                <a:sym typeface="Wingdings" panose="05000000000000000000" pitchFamily="2" charset="2"/>
              </a:rPr>
              <a:t>corp.on-prem.contoso</a:t>
            </a:r>
            <a:r>
              <a:rPr kumimoji="0" lang="en-US" b="0" i="0" u="none" strike="noStrike" kern="1200" cap="none" spc="0" normalizeH="0" baseline="0" noProof="0" dirty="0">
                <a:ln>
                  <a:noFill/>
                </a:ln>
                <a:solidFill>
                  <a:srgbClr val="7030A0"/>
                </a:solidFill>
                <a:effectLst/>
                <a:uLnTx/>
                <a:uFillTx/>
                <a:latin typeface="Segoe UI" panose="020B0502040204020203" pitchFamily="34" charset="0"/>
                <a:cs typeface="Segoe UI" panose="020B0502040204020203"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mn-cs"/>
            </a:endParaRPr>
          </a:p>
        </p:txBody>
      </p:sp>
      <p:sp>
        <p:nvSpPr>
          <p:cNvPr id="163" name="Footer Placeholder 1">
            <a:extLst>
              <a:ext uri="{FF2B5EF4-FFF2-40B4-BE49-F238E27FC236}">
                <a16:creationId xmlns:a16="http://schemas.microsoft.com/office/drawing/2014/main" id="{5D909336-8D43-439C-987C-136EC604BC07}"/>
              </a:ext>
            </a:extLst>
          </p:cNvPr>
          <p:cNvSpPr>
            <a:spLocks noGrp="1"/>
          </p:cNvSpPr>
          <p:nvPr>
            <p:ph type="ftr" sz="quarter" idx="11"/>
          </p:nvPr>
        </p:nvSpPr>
        <p:spPr>
          <a:xfrm>
            <a:off x="4022771" y="7666633"/>
            <a:ext cx="4114800" cy="150372"/>
          </a:xfrm>
        </p:spPr>
        <p:txBody>
          <a:bodyPr/>
          <a:lstStyle/>
          <a:p>
            <a:r>
              <a:rPr lang="en-US"/>
              <a:t>© 2019 Microsoft. All rights reserved.</a:t>
            </a:r>
          </a:p>
        </p:txBody>
      </p:sp>
      <p:sp>
        <p:nvSpPr>
          <p:cNvPr id="164" name="Footer Placeholder 8">
            <a:extLst>
              <a:ext uri="{FF2B5EF4-FFF2-40B4-BE49-F238E27FC236}">
                <a16:creationId xmlns:a16="http://schemas.microsoft.com/office/drawing/2014/main" id="{D4D9BFFE-85FA-4A2A-9D25-3F07A6C41223}"/>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
        <p:nvSpPr>
          <p:cNvPr id="165" name="Freeform 146" descr="symbol representing SQL server Analysis services">
            <a:extLst>
              <a:ext uri="{FF2B5EF4-FFF2-40B4-BE49-F238E27FC236}">
                <a16:creationId xmlns:a16="http://schemas.microsoft.com/office/drawing/2014/main" id="{59750783-FAE4-4CC2-8702-ED02946CC24A}"/>
              </a:ext>
            </a:extLst>
          </p:cNvPr>
          <p:cNvSpPr>
            <a:spLocks noChangeAspect="1"/>
          </p:cNvSpPr>
          <p:nvPr/>
        </p:nvSpPr>
        <p:spPr bwMode="auto">
          <a:xfrm>
            <a:off x="3398906" y="5773284"/>
            <a:ext cx="510792" cy="557739"/>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rgbClr val="0070C0"/>
          </a:solidFill>
          <a:ln>
            <a:noFill/>
          </a:ln>
        </p:spPr>
        <p:txBody>
          <a:bodyPr vert="horz" wrap="square" lIns="64605" tIns="32303" rIns="64605" bIns="32303" numCol="1" anchor="t" anchorCtr="0" compatLnSpc="1">
            <a:prstTxWarp prst="textNoShape">
              <a:avLst/>
            </a:prstTxWarp>
            <a:noAutofit/>
          </a:bodyPr>
          <a:lstStyle/>
          <a:p>
            <a:pPr marL="0" marR="0" lvl="0" indent="0" algn="l" defTabSz="65834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8C00"/>
              </a:solidFill>
              <a:effectLst/>
              <a:uLnTx/>
              <a:uFillTx/>
              <a:latin typeface="Calibri" panose="020F0502020204030204"/>
              <a:ea typeface="+mn-ea"/>
              <a:cs typeface="+mn-cs"/>
            </a:endParaRPr>
          </a:p>
        </p:txBody>
      </p:sp>
      <p:sp>
        <p:nvSpPr>
          <p:cNvPr id="166" name="Flowchart: Magnetic Disk 10">
            <a:extLst>
              <a:ext uri="{FF2B5EF4-FFF2-40B4-BE49-F238E27FC236}">
                <a16:creationId xmlns:a16="http://schemas.microsoft.com/office/drawing/2014/main" id="{711425FB-46E6-467A-8EDD-FDF9CCE1A859}"/>
              </a:ext>
            </a:extLst>
          </p:cNvPr>
          <p:cNvSpPr>
            <a:spLocks noChangeAspect="1"/>
          </p:cNvSpPr>
          <p:nvPr/>
        </p:nvSpPr>
        <p:spPr bwMode="auto">
          <a:xfrm>
            <a:off x="4392188" y="5895506"/>
            <a:ext cx="478345" cy="557739"/>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0" tIns="65901" rIns="0" bIns="0" numCol="1" spcCol="0" rtlCol="0" fromWordArt="0" anchor="ctr" anchorCtr="0" forceAA="0" compatLnSpc="1">
            <a:prstTxWarp prst="textNoShape">
              <a:avLst/>
            </a:prstTxWarp>
            <a:noAutofit/>
          </a:bodyPr>
          <a:lstStyle/>
          <a:p>
            <a:pPr marL="0" marR="0" lvl="0" indent="0" algn="ctr" defTabSz="672010"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solidFill>
                    <a:prstClr val="white">
                      <a:alpha val="0"/>
                    </a:prstClr>
                  </a:solidFill>
                </a:ln>
                <a:solidFill>
                  <a:prstClr val="white"/>
                </a:solidFill>
                <a:effectLst/>
                <a:uLnTx/>
                <a:uFillTx/>
                <a:latin typeface="Calibri" panose="020F0502020204030204"/>
                <a:ea typeface="Segoe UI" panose="020B0502040204020203" pitchFamily="34" charset="0"/>
                <a:cs typeface="Segoe UI" panose="020B0502040204020203" pitchFamily="34" charset="0"/>
              </a:rPr>
              <a:t>SQL Server</a:t>
            </a:r>
          </a:p>
        </p:txBody>
      </p:sp>
      <p:sp>
        <p:nvSpPr>
          <p:cNvPr id="167" name="Flowchart: Magnetic Disk 10">
            <a:extLst>
              <a:ext uri="{FF2B5EF4-FFF2-40B4-BE49-F238E27FC236}">
                <a16:creationId xmlns:a16="http://schemas.microsoft.com/office/drawing/2014/main" id="{36996ABB-3449-4E34-8028-93C0C72A1FE4}"/>
              </a:ext>
            </a:extLst>
          </p:cNvPr>
          <p:cNvSpPr>
            <a:spLocks noChangeAspect="1"/>
          </p:cNvSpPr>
          <p:nvPr/>
        </p:nvSpPr>
        <p:spPr bwMode="auto">
          <a:xfrm>
            <a:off x="5184830" y="5896622"/>
            <a:ext cx="478345" cy="557739"/>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0" tIns="65901" rIns="0" bIns="0" numCol="1" spcCol="0" rtlCol="0" fromWordArt="0" anchor="ctr" anchorCtr="0" forceAA="0" compatLnSpc="1">
            <a:prstTxWarp prst="textNoShape">
              <a:avLst/>
            </a:prstTxWarp>
            <a:noAutofit/>
          </a:bodyPr>
          <a:lstStyle/>
          <a:p>
            <a:pPr marL="0" marR="0" lvl="0" indent="0" algn="ctr" defTabSz="672010"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solidFill>
                    <a:prstClr val="white">
                      <a:alpha val="0"/>
                    </a:prstClr>
                  </a:solidFill>
                </a:ln>
                <a:solidFill>
                  <a:prstClr val="white"/>
                </a:solidFill>
                <a:effectLst/>
                <a:uLnTx/>
                <a:uFillTx/>
                <a:latin typeface="Calibri" panose="020F0502020204030204"/>
                <a:ea typeface="Segoe UI" panose="020B0502040204020203" pitchFamily="34" charset="0"/>
                <a:cs typeface="Segoe UI" panose="020B0502040204020203" pitchFamily="34" charset="0"/>
              </a:rPr>
              <a:t>SAP HANA</a:t>
            </a:r>
          </a:p>
        </p:txBody>
      </p:sp>
      <p:sp>
        <p:nvSpPr>
          <p:cNvPr id="168" name="Flowchart: Magnetic Disk 10">
            <a:extLst>
              <a:ext uri="{FF2B5EF4-FFF2-40B4-BE49-F238E27FC236}">
                <a16:creationId xmlns:a16="http://schemas.microsoft.com/office/drawing/2014/main" id="{E5CB138A-73CA-4EDF-ACB8-DB682430120E}"/>
              </a:ext>
            </a:extLst>
          </p:cNvPr>
          <p:cNvSpPr>
            <a:spLocks noChangeAspect="1"/>
          </p:cNvSpPr>
          <p:nvPr/>
        </p:nvSpPr>
        <p:spPr bwMode="auto">
          <a:xfrm>
            <a:off x="5954481" y="5873982"/>
            <a:ext cx="478345" cy="557739"/>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0" tIns="65901" rIns="0" bIns="0" numCol="1" spcCol="0" rtlCol="0" fromWordArt="0" anchor="ctr" anchorCtr="0" forceAA="0" compatLnSpc="1">
            <a:prstTxWarp prst="textNoShape">
              <a:avLst/>
            </a:prstTxWarp>
            <a:noAutofit/>
          </a:bodyPr>
          <a:lstStyle/>
          <a:p>
            <a:pPr marL="0" marR="0" lvl="0" indent="0" algn="ctr" defTabSz="672010"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solidFill>
                    <a:prstClr val="white">
                      <a:alpha val="0"/>
                    </a:prstClr>
                  </a:solidFill>
                </a:ln>
                <a:solidFill>
                  <a:prstClr val="white"/>
                </a:solidFill>
                <a:effectLst/>
                <a:uLnTx/>
                <a:uFillTx/>
                <a:latin typeface="Calibri" panose="020F0502020204030204"/>
                <a:ea typeface="Segoe UI" panose="020B0502040204020203" pitchFamily="34" charset="0"/>
                <a:cs typeface="Segoe UI" panose="020B0502040204020203" pitchFamily="34" charset="0"/>
              </a:rPr>
              <a:t>Tera-data</a:t>
            </a:r>
          </a:p>
        </p:txBody>
      </p:sp>
    </p:spTree>
    <p:extLst>
      <p:ext uri="{BB962C8B-B14F-4D97-AF65-F5344CB8AC3E}">
        <p14:creationId xmlns:p14="http://schemas.microsoft.com/office/powerpoint/2010/main" val="242096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dirty="0"/>
              <a:t>Demo</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Gateway</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3E1A364B-DBB5-400F-8AFE-F78990D08CF0}"/>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29911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b="0" i="0" u="none" strike="noStrike" dirty="0">
                <a:solidFill>
                  <a:srgbClr val="FFFFFF"/>
                </a:solidFill>
                <a:effectLst/>
                <a:latin typeface="Calibri" panose="020F0502020204030204" pitchFamily="34" charset="0"/>
              </a:rPr>
              <a:t>Knowledge Check 06 – Data Access Infrastructure </a:t>
            </a:r>
            <a:r>
              <a:rPr lang="en-US" b="0" i="0" dirty="0">
                <a:solidFill>
                  <a:srgbClr val="000000"/>
                </a:solidFill>
                <a:effectLst/>
                <a:latin typeface="Calibri" panose="020F0502020204030204" pitchFamily="34" charset="0"/>
              </a:rPr>
              <a:t>​</a:t>
            </a:r>
            <a:endParaRPr lang="en-US" dirty="0"/>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vert="horz" lIns="91440" tIns="45720" rIns="91440" bIns="45720" rtlCol="0" anchor="t">
            <a:noAutofit/>
          </a:bodyPr>
          <a:lstStyle/>
          <a:p>
            <a:r>
              <a:rPr lang="en-US" b="0" i="0" u="none" strike="noStrike" dirty="0">
                <a:solidFill>
                  <a:srgbClr val="FFFFFF"/>
                </a:solidFill>
                <a:effectLst/>
                <a:latin typeface="Calibri Light"/>
                <a:cs typeface="Calibri Light"/>
              </a:rPr>
              <a:t>https://aka.ms/AdIADReview6</a:t>
            </a:r>
            <a:r>
              <a:rPr lang="en-US" b="0" i="0" dirty="0">
                <a:solidFill>
                  <a:srgbClr val="000000"/>
                </a:solidFill>
                <a:effectLst/>
                <a:latin typeface="Calibri Light"/>
                <a:cs typeface="Calibri Light"/>
              </a:rPr>
              <a:t>​</a:t>
            </a:r>
            <a:endParaRPr lang="en-US" dirty="0">
              <a:latin typeface="Calibri Light"/>
              <a:cs typeface="Calibri Light"/>
            </a:endParaRP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3E1A364B-DBB5-400F-8AFE-F78990D08CF0}"/>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48723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Broadening the Reach of Power BI</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D6DCD246-4222-4CF1-8109-D0FA7DE600D6}"/>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341862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Embedding Scenarios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aphicFrame>
        <p:nvGraphicFramePr>
          <p:cNvPr id="6" name="Content Placeholder 3" descr="Publish to the web&#10;Embed in Microsoft Teams&#10;SharePoint online webpart&#10;Embed in PowerApps&#10;REST API/ Custom development">
            <a:extLst>
              <a:ext uri="{FF2B5EF4-FFF2-40B4-BE49-F238E27FC236}">
                <a16:creationId xmlns:a16="http://schemas.microsoft.com/office/drawing/2014/main" id="{1FE9D9C4-EBB6-4ECA-8AB0-468285AD292C}"/>
              </a:ext>
            </a:extLst>
          </p:cNvPr>
          <p:cNvGraphicFramePr>
            <a:graphicFrameLocks/>
          </p:cNvGraphicFramePr>
          <p:nvPr>
            <p:extLst>
              <p:ext uri="{D42A27DB-BD31-4B8C-83A1-F6EECF244321}">
                <p14:modId xmlns:p14="http://schemas.microsoft.com/office/powerpoint/2010/main" val="2437455444"/>
              </p:ext>
            </p:extLst>
          </p:nvPr>
        </p:nvGraphicFramePr>
        <p:xfrm>
          <a:off x="899531" y="1970049"/>
          <a:ext cx="10008220" cy="46745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peech Bubble: Oval 7">
            <a:extLst>
              <a:ext uri="{FF2B5EF4-FFF2-40B4-BE49-F238E27FC236}">
                <a16:creationId xmlns:a16="http://schemas.microsoft.com/office/drawing/2014/main" id="{16E71428-A784-4B2E-BE55-2CFB93DEC661}"/>
              </a:ext>
            </a:extLst>
          </p:cNvPr>
          <p:cNvSpPr/>
          <p:nvPr/>
        </p:nvSpPr>
        <p:spPr>
          <a:xfrm>
            <a:off x="5696588" y="5247444"/>
            <a:ext cx="2592485" cy="863423"/>
          </a:xfrm>
          <a:prstGeom prst="wedgeEllipseCallout">
            <a:avLst>
              <a:gd name="adj1" fmla="val -64656"/>
              <a:gd name="adj2" fmla="val 30793"/>
            </a:avLst>
          </a:prstGeom>
          <a:solidFill>
            <a:schemeClr val="bg1"/>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Power BI Embedded</a:t>
            </a:r>
          </a:p>
        </p:txBody>
      </p:sp>
      <p:sp>
        <p:nvSpPr>
          <p:cNvPr id="9" name="Footer Placeholder 8">
            <a:extLst>
              <a:ext uri="{FF2B5EF4-FFF2-40B4-BE49-F238E27FC236}">
                <a16:creationId xmlns:a16="http://schemas.microsoft.com/office/drawing/2014/main" id="{C5C2B7AA-43C3-434E-91F6-2809848180CB}"/>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7547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Publish to the Web</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9" name="Footer Placeholder 8">
            <a:extLst>
              <a:ext uri="{FF2B5EF4-FFF2-40B4-BE49-F238E27FC236}">
                <a16:creationId xmlns:a16="http://schemas.microsoft.com/office/drawing/2014/main" id="{271C236B-F76C-4257-B077-9EB7FC3AB84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
        <p:nvSpPr>
          <p:cNvPr id="14" name="Text Placeholder 5">
            <a:extLst>
              <a:ext uri="{FF2B5EF4-FFF2-40B4-BE49-F238E27FC236}">
                <a16:creationId xmlns:a16="http://schemas.microsoft.com/office/drawing/2014/main" id="{0FBCEA63-01D9-49D9-AF53-14D3DADEDA9F}"/>
              </a:ext>
            </a:extLst>
          </p:cNvPr>
          <p:cNvSpPr txBox="1">
            <a:spLocks/>
          </p:cNvSpPr>
          <p:nvPr/>
        </p:nvSpPr>
        <p:spPr>
          <a:xfrm>
            <a:off x="0" y="1851632"/>
            <a:ext cx="7318787" cy="504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Generates Embed code</a:t>
            </a:r>
          </a:p>
        </p:txBody>
      </p:sp>
      <p:sp>
        <p:nvSpPr>
          <p:cNvPr id="15" name="Text Placeholder 5">
            <a:extLst>
              <a:ext uri="{FF2B5EF4-FFF2-40B4-BE49-F238E27FC236}">
                <a16:creationId xmlns:a16="http://schemas.microsoft.com/office/drawing/2014/main" id="{E73E0C29-A21E-4228-A042-87053C89595E}"/>
              </a:ext>
            </a:extLst>
          </p:cNvPr>
          <p:cNvSpPr txBox="1">
            <a:spLocks/>
          </p:cNvSpPr>
          <p:nvPr/>
        </p:nvSpPr>
        <p:spPr>
          <a:xfrm>
            <a:off x="0" y="2279959"/>
            <a:ext cx="7318787" cy="504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No authentication required (not secure!!!)</a:t>
            </a:r>
          </a:p>
        </p:txBody>
      </p:sp>
      <p:sp>
        <p:nvSpPr>
          <p:cNvPr id="16" name="Text Placeholder 5">
            <a:extLst>
              <a:ext uri="{FF2B5EF4-FFF2-40B4-BE49-F238E27FC236}">
                <a16:creationId xmlns:a16="http://schemas.microsoft.com/office/drawing/2014/main" id="{D0491269-9C6E-4B7E-81C3-B52E48185A3E}"/>
              </a:ext>
            </a:extLst>
          </p:cNvPr>
          <p:cNvSpPr txBox="1">
            <a:spLocks/>
          </p:cNvSpPr>
          <p:nvPr/>
        </p:nvSpPr>
        <p:spPr>
          <a:xfrm>
            <a:off x="-1" y="2700790"/>
            <a:ext cx="7318787" cy="3878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Great for Public Relations!</a:t>
            </a:r>
          </a:p>
          <a:p>
            <a:endParaRPr lang="en-US" dirty="0"/>
          </a:p>
        </p:txBody>
      </p:sp>
      <p:pic>
        <p:nvPicPr>
          <p:cNvPr id="17" name="Picture 16" descr="Screen capture of a report, in this example Earning Release Q3, that is embedded in a website without any security or authentication.">
            <a:extLst>
              <a:ext uri="{FF2B5EF4-FFF2-40B4-BE49-F238E27FC236}">
                <a16:creationId xmlns:a16="http://schemas.microsoft.com/office/drawing/2014/main" id="{92095F93-4E29-4A4F-A957-84A4C0D2D989}"/>
              </a:ext>
            </a:extLst>
          </p:cNvPr>
          <p:cNvPicPr>
            <a:picLocks noChangeAspect="1"/>
          </p:cNvPicPr>
          <p:nvPr/>
        </p:nvPicPr>
        <p:blipFill>
          <a:blip r:embed="rId3"/>
          <a:stretch>
            <a:fillRect/>
          </a:stretch>
        </p:blipFill>
        <p:spPr>
          <a:xfrm>
            <a:off x="7536152" y="3095436"/>
            <a:ext cx="4570005" cy="3541584"/>
          </a:xfrm>
          <a:prstGeom prst="rect">
            <a:avLst/>
          </a:prstGeom>
        </p:spPr>
      </p:pic>
      <p:pic>
        <p:nvPicPr>
          <p:cNvPr id="18" name="Picture 17" descr="Screenshot that shows steps to publish a report to the web">
            <a:extLst>
              <a:ext uri="{FF2B5EF4-FFF2-40B4-BE49-F238E27FC236}">
                <a16:creationId xmlns:a16="http://schemas.microsoft.com/office/drawing/2014/main" id="{3B3F2275-07DD-4C7F-A0D1-9D0FF23C5F33}"/>
              </a:ext>
            </a:extLst>
          </p:cNvPr>
          <p:cNvPicPr>
            <a:picLocks noChangeAspect="1"/>
          </p:cNvPicPr>
          <p:nvPr/>
        </p:nvPicPr>
        <p:blipFill>
          <a:blip r:embed="rId4"/>
          <a:stretch>
            <a:fillRect/>
          </a:stretch>
        </p:blipFill>
        <p:spPr>
          <a:xfrm>
            <a:off x="230460" y="3429000"/>
            <a:ext cx="3836018" cy="1174849"/>
          </a:xfrm>
          <a:prstGeom prst="rect">
            <a:avLst/>
          </a:prstGeom>
        </p:spPr>
      </p:pic>
      <p:pic>
        <p:nvPicPr>
          <p:cNvPr id="19" name="Picture 18" descr="Screen capture pop up Success! Link that can be sent via email and the HTML code to be embeded in a webpage">
            <a:extLst>
              <a:ext uri="{FF2B5EF4-FFF2-40B4-BE49-F238E27FC236}">
                <a16:creationId xmlns:a16="http://schemas.microsoft.com/office/drawing/2014/main" id="{C6A63DB1-E633-46C8-A05F-0E725E575DF3}"/>
              </a:ext>
            </a:extLst>
          </p:cNvPr>
          <p:cNvPicPr>
            <a:picLocks noChangeAspect="1"/>
          </p:cNvPicPr>
          <p:nvPr/>
        </p:nvPicPr>
        <p:blipFill>
          <a:blip r:embed="rId5"/>
          <a:stretch>
            <a:fillRect/>
          </a:stretch>
        </p:blipFill>
        <p:spPr>
          <a:xfrm>
            <a:off x="3192456" y="3999571"/>
            <a:ext cx="4126331" cy="2637449"/>
          </a:xfrm>
          <a:prstGeom prst="rect">
            <a:avLst/>
          </a:prstGeom>
        </p:spPr>
      </p:pic>
    </p:spTree>
    <p:extLst>
      <p:ext uri="{BB962C8B-B14F-4D97-AF65-F5344CB8AC3E}">
        <p14:creationId xmlns:p14="http://schemas.microsoft.com/office/powerpoint/2010/main" val="65342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Embed in Teams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37561C32-1BA3-48BE-99AA-C3F8EC90D515}"/>
              </a:ext>
            </a:extLst>
          </p:cNvPr>
          <p:cNvSpPr txBox="1">
            <a:spLocks/>
          </p:cNvSpPr>
          <p:nvPr/>
        </p:nvSpPr>
        <p:spPr>
          <a:xfrm>
            <a:off x="249237" y="1913501"/>
            <a:ext cx="5846763" cy="4559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In your Microsoft Teams channel, you just tap the + sign, then add Power BI as a tab in your channel</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Microsoft Teams automatically detects all the reports in your Power BI groups and in My Workspace. You can choose which ones to show in the Power BI tab in your channel</a:t>
            </a:r>
          </a:p>
        </p:txBody>
      </p:sp>
      <p:pic>
        <p:nvPicPr>
          <p:cNvPr id="3" name="Picture 2">
            <a:extLst>
              <a:ext uri="{FF2B5EF4-FFF2-40B4-BE49-F238E27FC236}">
                <a16:creationId xmlns:a16="http://schemas.microsoft.com/office/drawing/2014/main" id="{3B449306-09D8-4927-BCC5-D2C3140E66F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75000" y="1811131"/>
            <a:ext cx="2996047" cy="2470873"/>
          </a:xfrm>
          <a:prstGeom prst="rect">
            <a:avLst/>
          </a:prstGeom>
        </p:spPr>
      </p:pic>
      <p:sp>
        <p:nvSpPr>
          <p:cNvPr id="8" name="Footer Placeholder 8">
            <a:extLst>
              <a:ext uri="{FF2B5EF4-FFF2-40B4-BE49-F238E27FC236}">
                <a16:creationId xmlns:a16="http://schemas.microsoft.com/office/drawing/2014/main" id="{E797B631-7132-4BEA-9A6E-DC01C2A3016B}"/>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11" name="Picture 10" descr="Screenshot shows how to view Power BI in Teams">
            <a:extLst>
              <a:ext uri="{FF2B5EF4-FFF2-40B4-BE49-F238E27FC236}">
                <a16:creationId xmlns:a16="http://schemas.microsoft.com/office/drawing/2014/main" id="{C5B88178-87F8-4F0B-8104-D9F520BC8CEB}"/>
              </a:ext>
            </a:extLst>
          </p:cNvPr>
          <p:cNvPicPr>
            <a:picLocks noChangeAspect="1"/>
          </p:cNvPicPr>
          <p:nvPr/>
        </p:nvPicPr>
        <p:blipFill>
          <a:blip r:embed="rId4"/>
          <a:stretch>
            <a:fillRect/>
          </a:stretch>
        </p:blipFill>
        <p:spPr>
          <a:xfrm>
            <a:off x="7503071" y="2918847"/>
            <a:ext cx="4189729" cy="3267558"/>
          </a:xfrm>
          <a:prstGeom prst="rect">
            <a:avLst/>
          </a:prstGeom>
        </p:spPr>
      </p:pic>
    </p:spTree>
    <p:extLst>
      <p:ext uri="{BB962C8B-B14F-4D97-AF65-F5344CB8AC3E}">
        <p14:creationId xmlns:p14="http://schemas.microsoft.com/office/powerpoint/2010/main" val="65994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SharePoint Online Web Part</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2CAF5B45-DCCB-4726-9140-29C09C7C0D66}"/>
              </a:ext>
            </a:extLst>
          </p:cNvPr>
          <p:cNvSpPr txBox="1">
            <a:spLocks/>
          </p:cNvSpPr>
          <p:nvPr/>
        </p:nvSpPr>
        <p:spPr>
          <a:xfrm>
            <a:off x="249625" y="1888457"/>
            <a:ext cx="4972050" cy="4322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Allows easy embedding of report in SharePoint Online</a:t>
            </a:r>
          </a:p>
          <a:p>
            <a:pPr marL="285750" lvl="1" indent="-285750" defTabSz="914367">
              <a:defRPr/>
            </a:pPr>
            <a:r>
              <a:rPr lang="en-US" dirty="0">
                <a:solidFill>
                  <a:srgbClr val="1A1A1A"/>
                </a:solidFill>
                <a:latin typeface="Segoe UI" panose="020B0502040204020203" pitchFamily="34" charset="0"/>
                <a:cs typeface="Segoe UI" panose="020B0502040204020203" pitchFamily="34" charset="0"/>
              </a:rPr>
              <a:t>No need for coding knowledge</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Does not work with On-Premises SharePoint</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Relies on organization login</a:t>
            </a:r>
          </a:p>
          <a:p>
            <a:endParaRPr lang="en-US" dirty="0"/>
          </a:p>
        </p:txBody>
      </p:sp>
      <p:pic>
        <p:nvPicPr>
          <p:cNvPr id="3" name="Picture 2" descr="Power BI Service Share options -&gt; How to embed a link for Sharepoint">
            <a:extLst>
              <a:ext uri="{FF2B5EF4-FFF2-40B4-BE49-F238E27FC236}">
                <a16:creationId xmlns:a16="http://schemas.microsoft.com/office/drawing/2014/main" id="{2E187F27-28F5-4C72-8217-A3E81DEFBB93}"/>
              </a:ext>
            </a:extLst>
          </p:cNvPr>
          <p:cNvPicPr>
            <a:picLocks noChangeAspect="1"/>
          </p:cNvPicPr>
          <p:nvPr/>
        </p:nvPicPr>
        <p:blipFill>
          <a:blip r:embed="rId3"/>
          <a:stretch>
            <a:fillRect/>
          </a:stretch>
        </p:blipFill>
        <p:spPr>
          <a:xfrm>
            <a:off x="5138397" y="2624463"/>
            <a:ext cx="6731134" cy="1673659"/>
          </a:xfrm>
          <a:prstGeom prst="rect">
            <a:avLst/>
          </a:prstGeom>
        </p:spPr>
      </p:pic>
      <p:sp>
        <p:nvSpPr>
          <p:cNvPr id="8" name="Footer Placeholder 8">
            <a:extLst>
              <a:ext uri="{FF2B5EF4-FFF2-40B4-BE49-F238E27FC236}">
                <a16:creationId xmlns:a16="http://schemas.microsoft.com/office/drawing/2014/main" id="{BCB1B29E-2DEC-4786-8855-F75F42E1BB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2133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Tenant Settings for Developers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6FC14B37-0AFB-4AE8-8F0B-DDFAE9754660}"/>
              </a:ext>
            </a:extLst>
          </p:cNvPr>
          <p:cNvSpPr txBox="1">
            <a:spLocks/>
          </p:cNvSpPr>
          <p:nvPr/>
        </p:nvSpPr>
        <p:spPr>
          <a:xfrm>
            <a:off x="375884" y="1948537"/>
            <a:ext cx="11018838" cy="947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Embed content in apps setting must be enabled</a:t>
            </a:r>
          </a:p>
          <a:p>
            <a:pPr marL="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Use this setting to block embedding usage</a:t>
            </a:r>
          </a:p>
        </p:txBody>
      </p:sp>
      <p:pic>
        <p:nvPicPr>
          <p:cNvPr id="8" name="Picture 7" descr="Screen capture of developer settings with the Embed content in apps option enabled for the entire organization..">
            <a:extLst>
              <a:ext uri="{FF2B5EF4-FFF2-40B4-BE49-F238E27FC236}">
                <a16:creationId xmlns:a16="http://schemas.microsoft.com/office/drawing/2014/main" id="{50C766B4-C8B2-4068-932A-E51112230412}"/>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271017" y="2875115"/>
            <a:ext cx="5228571" cy="3761905"/>
          </a:xfrm>
          <a:prstGeom prst="rect">
            <a:avLst/>
          </a:prstGeom>
        </p:spPr>
      </p:pic>
      <p:sp>
        <p:nvSpPr>
          <p:cNvPr id="9" name="Footer Placeholder 8">
            <a:extLst>
              <a:ext uri="{FF2B5EF4-FFF2-40B4-BE49-F238E27FC236}">
                <a16:creationId xmlns:a16="http://schemas.microsoft.com/office/drawing/2014/main" id="{843326BA-1B17-41CA-9874-C43687B2961E}"/>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40723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REST API/Custom Development</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aphicFrame>
        <p:nvGraphicFramePr>
          <p:cNvPr id="2" name="Content Placeholder 3" descr="Custome development options bullet list">
            <a:extLst>
              <a:ext uri="{FF2B5EF4-FFF2-40B4-BE49-F238E27FC236}">
                <a16:creationId xmlns:a16="http://schemas.microsoft.com/office/drawing/2014/main" id="{7BBBC8F0-A7D2-4733-983A-9EAAE01D7229}"/>
              </a:ext>
            </a:extLst>
          </p:cNvPr>
          <p:cNvGraphicFramePr>
            <a:graphicFrameLocks/>
          </p:cNvGraphicFramePr>
          <p:nvPr>
            <p:extLst>
              <p:ext uri="{D42A27DB-BD31-4B8C-83A1-F6EECF244321}">
                <p14:modId xmlns:p14="http://schemas.microsoft.com/office/powerpoint/2010/main" val="2552848321"/>
              </p:ext>
            </p:extLst>
          </p:nvPr>
        </p:nvGraphicFramePr>
        <p:xfrm>
          <a:off x="988742" y="1918010"/>
          <a:ext cx="10365058" cy="4661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8">
            <a:extLst>
              <a:ext uri="{FF2B5EF4-FFF2-40B4-BE49-F238E27FC236}">
                <a16:creationId xmlns:a16="http://schemas.microsoft.com/office/drawing/2014/main" id="{964693FA-CEB8-425F-9092-233CD538FE4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62961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Power BI Premium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Rectangle 5">
            <a:extLst>
              <a:ext uri="{FF2B5EF4-FFF2-40B4-BE49-F238E27FC236}">
                <a16:creationId xmlns:a16="http://schemas.microsoft.com/office/drawing/2014/main" id="{654E5CE4-0443-4ABE-A0BF-AF803007C242}"/>
              </a:ext>
            </a:extLst>
          </p:cNvPr>
          <p:cNvSpPr/>
          <p:nvPr/>
        </p:nvSpPr>
        <p:spPr>
          <a:xfrm>
            <a:off x="4465541" y="1911498"/>
            <a:ext cx="2875647" cy="369332"/>
          </a:xfrm>
          <a:prstGeom prst="rect">
            <a:avLst/>
          </a:prstGeom>
          <a:solidFill>
            <a:schemeClr val="bg1"/>
          </a:solidFill>
        </p:spPr>
        <p:txBody>
          <a:bodyPr wrap="square" lIns="44821" tIns="0" rIns="44821" bIns="0" anchor="ctr" anchorCtr="0">
            <a:spAutoFit/>
          </a:bodyPr>
          <a:lstStyle/>
          <a:p>
            <a:pPr algn="ctr" defTabSz="914319">
              <a:defRPr/>
            </a:pPr>
            <a:r>
              <a:rPr lang="en-US" sz="2400" dirty="0">
                <a:gradFill>
                  <a:gsLst>
                    <a:gs pos="5439">
                      <a:srgbClr val="0078D7"/>
                    </a:gs>
                    <a:gs pos="100000">
                      <a:srgbClr val="0078D7"/>
                    </a:gs>
                  </a:gsLst>
                  <a:lin ang="5400000" scaled="0"/>
                </a:gradFill>
                <a:latin typeface="Segoe UI" panose="020B0502040204020203" pitchFamily="34" charset="0"/>
                <a:cs typeface="Segoe UI" panose="020B0502040204020203" pitchFamily="34" charset="0"/>
              </a:rPr>
              <a:t>Power BI Premium</a:t>
            </a:r>
          </a:p>
        </p:txBody>
      </p:sp>
      <p:sp>
        <p:nvSpPr>
          <p:cNvPr id="8" name="Rectangle 7" descr="Rectangle connectiong 3 circles of the symbols described below">
            <a:extLst>
              <a:ext uri="{FF2B5EF4-FFF2-40B4-BE49-F238E27FC236}">
                <a16:creationId xmlns:a16="http://schemas.microsoft.com/office/drawing/2014/main" id="{69374EEE-4106-4EF1-9394-8674C81EF785}"/>
              </a:ext>
            </a:extLst>
          </p:cNvPr>
          <p:cNvSpPr/>
          <p:nvPr/>
        </p:nvSpPr>
        <p:spPr bwMode="auto">
          <a:xfrm>
            <a:off x="1850777" y="2243179"/>
            <a:ext cx="8070938" cy="1185821"/>
          </a:xfrm>
          <a:prstGeom prst="rect">
            <a:avLst/>
          </a:prstGeom>
          <a:noFill/>
          <a:ln w="9525" cap="flat">
            <a:solidFill>
              <a:srgbClr val="353535"/>
            </a:solidFill>
            <a:prstDash val="solid"/>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9" name="Rectangle 8">
            <a:extLst>
              <a:ext uri="{FF2B5EF4-FFF2-40B4-BE49-F238E27FC236}">
                <a16:creationId xmlns:a16="http://schemas.microsoft.com/office/drawing/2014/main" id="{C68D0785-CF51-4104-837E-087CBF21F241}"/>
              </a:ext>
            </a:extLst>
          </p:cNvPr>
          <p:cNvSpPr/>
          <p:nvPr/>
        </p:nvSpPr>
        <p:spPr bwMode="auto">
          <a:xfrm>
            <a:off x="1850777" y="4034819"/>
            <a:ext cx="2597446" cy="7046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7" tIns="89643" rIns="143427" bIns="89643" numCol="1" rtlCol="0" anchor="t" anchorCtr="0" compatLnSpc="1">
            <a:prstTxWarp prst="textNoShape">
              <a:avLst/>
            </a:prstTxWarp>
          </a:bodyPr>
          <a:lstStyle/>
          <a:p>
            <a:pPr algn="ctr" defTabSz="914053" fontAlgn="base">
              <a:lnSpc>
                <a:spcPct val="90000"/>
              </a:lnSpc>
              <a:spcBef>
                <a:spcPct val="0"/>
              </a:spcBef>
              <a:spcAft>
                <a:spcPct val="0"/>
              </a:spcAft>
              <a:defRPr/>
            </a:pPr>
            <a:r>
              <a:rPr lang="en-US" sz="2400" dirty="0">
                <a:gradFill>
                  <a:gsLst>
                    <a:gs pos="0">
                      <a:srgbClr val="353535">
                        <a:lumMod val="75000"/>
                      </a:srgbClr>
                    </a:gs>
                    <a:gs pos="100000">
                      <a:srgbClr val="353535">
                        <a:lumMod val="75000"/>
                      </a:srgbClr>
                    </a:gs>
                  </a:gsLst>
                  <a:lin ang="5400000" scaled="0"/>
                </a:gradFill>
                <a:latin typeface="Segoe UI" panose="020B0502040204020203" pitchFamily="34" charset="0"/>
                <a:cs typeface="Segoe UI" panose="020B0502040204020203" pitchFamily="34" charset="0"/>
              </a:rPr>
              <a:t>Flexibility to license </a:t>
            </a:r>
          </a:p>
          <a:p>
            <a:pPr algn="ctr" defTabSz="914053" fontAlgn="base">
              <a:lnSpc>
                <a:spcPct val="90000"/>
              </a:lnSpc>
              <a:spcBef>
                <a:spcPct val="0"/>
              </a:spcBef>
              <a:spcAft>
                <a:spcPct val="0"/>
              </a:spcAft>
              <a:defRPr/>
            </a:pPr>
            <a:r>
              <a:rPr lang="en-US" sz="2400" dirty="0">
                <a:gradFill>
                  <a:gsLst>
                    <a:gs pos="0">
                      <a:srgbClr val="353535">
                        <a:lumMod val="75000"/>
                      </a:srgbClr>
                    </a:gs>
                    <a:gs pos="100000">
                      <a:srgbClr val="353535">
                        <a:lumMod val="75000"/>
                      </a:srgbClr>
                    </a:gs>
                  </a:gsLst>
                  <a:lin ang="5400000" scaled="0"/>
                </a:gradFill>
                <a:latin typeface="Segoe UI" panose="020B0502040204020203" pitchFamily="34" charset="0"/>
                <a:cs typeface="Segoe UI" panose="020B0502040204020203" pitchFamily="34" charset="0"/>
              </a:rPr>
              <a:t>by capacity</a:t>
            </a:r>
          </a:p>
        </p:txBody>
      </p:sp>
      <p:grpSp>
        <p:nvGrpSpPr>
          <p:cNvPr id="11" name="Group 10">
            <a:extLst>
              <a:ext uri="{FF2B5EF4-FFF2-40B4-BE49-F238E27FC236}">
                <a16:creationId xmlns:a16="http://schemas.microsoft.com/office/drawing/2014/main" id="{B8D5E48A-E620-40EB-B410-EF4089756298}"/>
              </a:ext>
              <a:ext uri="{C183D7F6-B498-43B3-948B-1728B52AA6E4}">
                <adec:decorative xmlns:adec="http://schemas.microsoft.com/office/drawing/2017/decorative" val="1"/>
              </a:ext>
            </a:extLst>
          </p:cNvPr>
          <p:cNvGrpSpPr/>
          <p:nvPr/>
        </p:nvGrpSpPr>
        <p:grpSpPr>
          <a:xfrm>
            <a:off x="2695972" y="2929008"/>
            <a:ext cx="957990" cy="957988"/>
            <a:chOff x="1083416" y="3137981"/>
            <a:chExt cx="977200" cy="977199"/>
          </a:xfrm>
        </p:grpSpPr>
        <p:sp>
          <p:nvSpPr>
            <p:cNvPr id="12" name="Oval 11">
              <a:extLst>
                <a:ext uri="{FF2B5EF4-FFF2-40B4-BE49-F238E27FC236}">
                  <a16:creationId xmlns:a16="http://schemas.microsoft.com/office/drawing/2014/main" id="{C0B395C7-24E3-4F9D-B8B4-E401751F6AEC}"/>
                </a:ext>
              </a:extLst>
            </p:cNvPr>
            <p:cNvSpPr/>
            <p:nvPr/>
          </p:nvSpPr>
          <p:spPr bwMode="auto">
            <a:xfrm>
              <a:off x="1083416" y="3137981"/>
              <a:ext cx="977200" cy="977199"/>
            </a:xfrm>
            <a:prstGeom prst="ellipse">
              <a:avLst/>
            </a:prstGeom>
            <a:solidFill>
              <a:schemeClr val="bg1"/>
            </a:solid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nvGrpSpPr>
            <p:cNvPr id="13" name="Group 15">
              <a:extLst>
                <a:ext uri="{FF2B5EF4-FFF2-40B4-BE49-F238E27FC236}">
                  <a16:creationId xmlns:a16="http://schemas.microsoft.com/office/drawing/2014/main" id="{543C232C-B95C-475D-873B-2D0362DEB9A9}"/>
                </a:ext>
              </a:extLst>
            </p:cNvPr>
            <p:cNvGrpSpPr>
              <a:grpSpLocks noChangeAspect="1"/>
            </p:cNvGrpSpPr>
            <p:nvPr/>
          </p:nvGrpSpPr>
          <p:grpSpPr bwMode="auto">
            <a:xfrm>
              <a:off x="1305707" y="3376170"/>
              <a:ext cx="532618" cy="500820"/>
              <a:chOff x="857" y="1063"/>
              <a:chExt cx="268" cy="252"/>
            </a:xfrm>
          </p:grpSpPr>
          <p:sp>
            <p:nvSpPr>
              <p:cNvPr id="14" name="Freeform 16">
                <a:extLst>
                  <a:ext uri="{FF2B5EF4-FFF2-40B4-BE49-F238E27FC236}">
                    <a16:creationId xmlns:a16="http://schemas.microsoft.com/office/drawing/2014/main" id="{0FA877FF-86AC-4031-99BB-FDA155BB6256}"/>
                  </a:ext>
                </a:extLst>
              </p:cNvPr>
              <p:cNvSpPr>
                <a:spLocks/>
              </p:cNvSpPr>
              <p:nvPr/>
            </p:nvSpPr>
            <p:spPr bwMode="auto">
              <a:xfrm>
                <a:off x="963" y="1076"/>
                <a:ext cx="68" cy="15"/>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defRPr/>
                </a:pPr>
                <a:endParaRPr lang="en-US" sz="1764">
                  <a:solidFill>
                    <a:srgbClr val="353535"/>
                  </a:solidFill>
                  <a:latin typeface="Segoe UI Semilight"/>
                </a:endParaRPr>
              </a:p>
            </p:txBody>
          </p:sp>
          <p:sp>
            <p:nvSpPr>
              <p:cNvPr id="15" name="Freeform 17">
                <a:extLst>
                  <a:ext uri="{FF2B5EF4-FFF2-40B4-BE49-F238E27FC236}">
                    <a16:creationId xmlns:a16="http://schemas.microsoft.com/office/drawing/2014/main" id="{62F5DAC1-787D-49E9-91E8-88BA2C8D31EB}"/>
                  </a:ext>
                </a:extLst>
              </p:cNvPr>
              <p:cNvSpPr>
                <a:spLocks/>
              </p:cNvSpPr>
              <p:nvPr/>
            </p:nvSpPr>
            <p:spPr bwMode="auto">
              <a:xfrm>
                <a:off x="878" y="1095"/>
                <a:ext cx="45" cy="64"/>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defRPr/>
                </a:pPr>
                <a:endParaRPr lang="en-US" sz="1764">
                  <a:solidFill>
                    <a:srgbClr val="353535"/>
                  </a:solidFill>
                  <a:latin typeface="Segoe UI Semilight"/>
                </a:endParaRPr>
              </a:p>
            </p:txBody>
          </p:sp>
          <p:sp>
            <p:nvSpPr>
              <p:cNvPr id="16" name="Freeform 18">
                <a:extLst>
                  <a:ext uri="{FF2B5EF4-FFF2-40B4-BE49-F238E27FC236}">
                    <a16:creationId xmlns:a16="http://schemas.microsoft.com/office/drawing/2014/main" id="{3EB6597C-8C6E-4E34-96D5-05C706F11A88}"/>
                  </a:ext>
                </a:extLst>
              </p:cNvPr>
              <p:cNvSpPr>
                <a:spLocks/>
              </p:cNvSpPr>
              <p:nvPr/>
            </p:nvSpPr>
            <p:spPr bwMode="auto">
              <a:xfrm>
                <a:off x="878" y="1202"/>
                <a:ext cx="39" cy="6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defRPr/>
                </a:pPr>
                <a:endParaRPr lang="en-US" sz="1764">
                  <a:solidFill>
                    <a:srgbClr val="353535"/>
                  </a:solidFill>
                  <a:latin typeface="Segoe UI Semilight"/>
                </a:endParaRPr>
              </a:p>
            </p:txBody>
          </p:sp>
          <p:sp>
            <p:nvSpPr>
              <p:cNvPr id="17" name="Oval 19">
                <a:extLst>
                  <a:ext uri="{FF2B5EF4-FFF2-40B4-BE49-F238E27FC236}">
                    <a16:creationId xmlns:a16="http://schemas.microsoft.com/office/drawing/2014/main" id="{EE55F1C4-F55A-4F8F-AA10-FE921EB16695}"/>
                  </a:ext>
                </a:extLst>
              </p:cNvPr>
              <p:cNvSpPr>
                <a:spLocks noChangeArrowheads="1"/>
              </p:cNvSpPr>
              <p:nvPr/>
            </p:nvSpPr>
            <p:spPr bwMode="auto">
              <a:xfrm>
                <a:off x="1048" y="1100"/>
                <a:ext cx="70" cy="68"/>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defRPr/>
                </a:pPr>
                <a:endParaRPr lang="en-US" sz="1764">
                  <a:solidFill>
                    <a:srgbClr val="353535"/>
                  </a:solidFill>
                  <a:latin typeface="Segoe UI Semilight"/>
                </a:endParaRPr>
              </a:p>
            </p:txBody>
          </p:sp>
          <p:sp>
            <p:nvSpPr>
              <p:cNvPr id="18" name="Oval 20">
                <a:extLst>
                  <a:ext uri="{FF2B5EF4-FFF2-40B4-BE49-F238E27FC236}">
                    <a16:creationId xmlns:a16="http://schemas.microsoft.com/office/drawing/2014/main" id="{6C94A675-1418-46A0-998B-C0EBF08A20D9}"/>
                  </a:ext>
                </a:extLst>
              </p:cNvPr>
              <p:cNvSpPr>
                <a:spLocks noChangeArrowheads="1"/>
              </p:cNvSpPr>
              <p:nvPr/>
            </p:nvSpPr>
            <p:spPr bwMode="auto">
              <a:xfrm>
                <a:off x="955" y="1168"/>
                <a:ext cx="85" cy="85"/>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defRPr/>
                </a:pPr>
                <a:endParaRPr lang="en-US" sz="1764">
                  <a:solidFill>
                    <a:srgbClr val="353535"/>
                  </a:solidFill>
                  <a:latin typeface="Segoe UI Semilight"/>
                </a:endParaRPr>
              </a:p>
            </p:txBody>
          </p:sp>
          <p:sp>
            <p:nvSpPr>
              <p:cNvPr id="19" name="Oval 21">
                <a:extLst>
                  <a:ext uri="{FF2B5EF4-FFF2-40B4-BE49-F238E27FC236}">
                    <a16:creationId xmlns:a16="http://schemas.microsoft.com/office/drawing/2014/main" id="{02608DD0-18A4-4416-BB74-60991593E32B}"/>
                  </a:ext>
                </a:extLst>
              </p:cNvPr>
              <p:cNvSpPr>
                <a:spLocks noChangeArrowheads="1"/>
              </p:cNvSpPr>
              <p:nvPr/>
            </p:nvSpPr>
            <p:spPr bwMode="auto">
              <a:xfrm>
                <a:off x="921" y="1063"/>
                <a:ext cx="42" cy="43"/>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defRPr/>
                </a:pPr>
                <a:endParaRPr lang="en-US" sz="1764">
                  <a:solidFill>
                    <a:srgbClr val="353535"/>
                  </a:solidFill>
                  <a:latin typeface="Segoe UI Semilight"/>
                </a:endParaRPr>
              </a:p>
            </p:txBody>
          </p:sp>
          <p:sp>
            <p:nvSpPr>
              <p:cNvPr id="20" name="Oval 22">
                <a:extLst>
                  <a:ext uri="{FF2B5EF4-FFF2-40B4-BE49-F238E27FC236}">
                    <a16:creationId xmlns:a16="http://schemas.microsoft.com/office/drawing/2014/main" id="{44BD032F-AAE1-4F87-A956-C4D96F49A879}"/>
                  </a:ext>
                </a:extLst>
              </p:cNvPr>
              <p:cNvSpPr>
                <a:spLocks noChangeArrowheads="1"/>
              </p:cNvSpPr>
              <p:nvPr/>
            </p:nvSpPr>
            <p:spPr bwMode="auto">
              <a:xfrm>
                <a:off x="857" y="1159"/>
                <a:ext cx="41" cy="43"/>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defRPr/>
                </a:pPr>
                <a:endParaRPr lang="en-US" sz="1764">
                  <a:solidFill>
                    <a:srgbClr val="353535"/>
                  </a:solidFill>
                  <a:latin typeface="Segoe UI Semilight"/>
                </a:endParaRPr>
              </a:p>
            </p:txBody>
          </p:sp>
          <p:sp>
            <p:nvSpPr>
              <p:cNvPr id="21" name="Freeform 23">
                <a:extLst>
                  <a:ext uri="{FF2B5EF4-FFF2-40B4-BE49-F238E27FC236}">
                    <a16:creationId xmlns:a16="http://schemas.microsoft.com/office/drawing/2014/main" id="{B8C9A80E-8239-4F46-A381-0709CEBBFC59}"/>
                  </a:ext>
                </a:extLst>
              </p:cNvPr>
              <p:cNvSpPr>
                <a:spLocks/>
              </p:cNvSpPr>
              <p:nvPr/>
            </p:nvSpPr>
            <p:spPr bwMode="auto">
              <a:xfrm>
                <a:off x="938" y="1253"/>
                <a:ext cx="121" cy="62"/>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defRPr/>
                </a:pPr>
                <a:endParaRPr lang="en-US" sz="1764">
                  <a:solidFill>
                    <a:srgbClr val="353535"/>
                  </a:solidFill>
                  <a:latin typeface="Segoe UI Semilight"/>
                </a:endParaRPr>
              </a:p>
            </p:txBody>
          </p:sp>
          <p:sp>
            <p:nvSpPr>
              <p:cNvPr id="22" name="Freeform 24">
                <a:extLst>
                  <a:ext uri="{FF2B5EF4-FFF2-40B4-BE49-F238E27FC236}">
                    <a16:creationId xmlns:a16="http://schemas.microsoft.com/office/drawing/2014/main" id="{D93CBF40-50A8-4688-BE87-8F1C1177BB22}"/>
                  </a:ext>
                </a:extLst>
              </p:cNvPr>
              <p:cNvSpPr>
                <a:spLocks/>
              </p:cNvSpPr>
              <p:nvPr/>
            </p:nvSpPr>
            <p:spPr bwMode="auto">
              <a:xfrm>
                <a:off x="1040" y="1168"/>
                <a:ext cx="85" cy="42"/>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defRPr/>
                </a:pPr>
                <a:endParaRPr lang="en-US" sz="1764">
                  <a:solidFill>
                    <a:srgbClr val="353535"/>
                  </a:solidFill>
                  <a:latin typeface="Segoe UI Semilight"/>
                </a:endParaRPr>
              </a:p>
            </p:txBody>
          </p:sp>
        </p:grpSp>
      </p:grpSp>
      <p:sp>
        <p:nvSpPr>
          <p:cNvPr id="23" name="Rectangle 22">
            <a:extLst>
              <a:ext uri="{FF2B5EF4-FFF2-40B4-BE49-F238E27FC236}">
                <a16:creationId xmlns:a16="http://schemas.microsoft.com/office/drawing/2014/main" id="{C5E55532-65EC-42D6-B601-D98820360158}"/>
              </a:ext>
            </a:extLst>
          </p:cNvPr>
          <p:cNvSpPr/>
          <p:nvPr/>
        </p:nvSpPr>
        <p:spPr bwMode="auto">
          <a:xfrm>
            <a:off x="4706709" y="4034819"/>
            <a:ext cx="2314366" cy="7046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427" tIns="89643" rIns="143427" bIns="89643" numCol="1" spcCol="0" rtlCol="0" fromWordArt="0" anchor="t" anchorCtr="0" forceAA="0" compatLnSpc="1">
            <a:prstTxWarp prst="textNoShape">
              <a:avLst/>
            </a:prstTxWarp>
            <a:noAutofit/>
          </a:bodyPr>
          <a:lstStyle/>
          <a:p>
            <a:pPr algn="ctr" defTabSz="914053" fontAlgn="base">
              <a:lnSpc>
                <a:spcPct val="90000"/>
              </a:lnSpc>
              <a:spcBef>
                <a:spcPct val="0"/>
              </a:spcBef>
              <a:spcAft>
                <a:spcPct val="0"/>
              </a:spcAft>
              <a:defRPr/>
            </a:pPr>
            <a:r>
              <a:rPr lang="en-US" sz="2400" dirty="0">
                <a:gradFill>
                  <a:gsLst>
                    <a:gs pos="0">
                      <a:srgbClr val="353535">
                        <a:lumMod val="75000"/>
                      </a:srgbClr>
                    </a:gs>
                    <a:gs pos="100000">
                      <a:srgbClr val="353535">
                        <a:lumMod val="75000"/>
                      </a:srgbClr>
                    </a:gs>
                  </a:gsLst>
                  <a:lin ang="5400000" scaled="0"/>
                </a:gradFill>
                <a:latin typeface="Segoe UI" panose="020B0502040204020203" pitchFamily="34" charset="0"/>
                <a:cs typeface="Segoe UI" panose="020B0502040204020203" pitchFamily="34" charset="0"/>
              </a:rPr>
              <a:t>Consistent</a:t>
            </a:r>
            <a:r>
              <a:rPr lang="en-US" dirty="0">
                <a:gradFill>
                  <a:gsLst>
                    <a:gs pos="0">
                      <a:srgbClr val="353535">
                        <a:lumMod val="75000"/>
                      </a:srgbClr>
                    </a:gs>
                    <a:gs pos="100000">
                      <a:srgbClr val="353535">
                        <a:lumMod val="75000"/>
                      </a:srgbClr>
                    </a:gs>
                  </a:gsLst>
                  <a:lin ang="5400000" scaled="0"/>
                </a:gradFill>
                <a:latin typeface="Segoe UI" panose="020B0502040204020203" pitchFamily="34" charset="0"/>
                <a:cs typeface="Segoe UI" panose="020B0502040204020203" pitchFamily="34" charset="0"/>
              </a:rPr>
              <a:t> </a:t>
            </a:r>
            <a:r>
              <a:rPr lang="en-US" sz="2400" dirty="0">
                <a:gradFill>
                  <a:gsLst>
                    <a:gs pos="0">
                      <a:srgbClr val="353535">
                        <a:lumMod val="75000"/>
                      </a:srgbClr>
                    </a:gs>
                    <a:gs pos="100000">
                      <a:srgbClr val="353535">
                        <a:lumMod val="75000"/>
                      </a:srgbClr>
                    </a:gs>
                  </a:gsLst>
                  <a:lin ang="5400000" scaled="0"/>
                </a:gradFill>
                <a:latin typeface="Segoe UI" panose="020B0502040204020203" pitchFamily="34" charset="0"/>
                <a:cs typeface="Segoe UI" panose="020B0502040204020203" pitchFamily="34" charset="0"/>
              </a:rPr>
              <a:t>performance</a:t>
            </a:r>
            <a:endParaRPr lang="en-US" dirty="0">
              <a:gradFill>
                <a:gsLst>
                  <a:gs pos="0">
                    <a:srgbClr val="353535">
                      <a:lumMod val="75000"/>
                    </a:srgbClr>
                  </a:gs>
                  <a:gs pos="100000">
                    <a:srgbClr val="353535">
                      <a:lumMod val="75000"/>
                    </a:srgbClr>
                  </a:gs>
                </a:gsLst>
                <a:lin ang="5400000" scaled="0"/>
              </a:gradFill>
              <a:latin typeface="Segoe UI" panose="020B0502040204020203" pitchFamily="34" charset="0"/>
              <a:cs typeface="Segoe UI" panose="020B0502040204020203" pitchFamily="34" charset="0"/>
            </a:endParaRPr>
          </a:p>
        </p:txBody>
      </p:sp>
      <p:grpSp>
        <p:nvGrpSpPr>
          <p:cNvPr id="24" name="Group 23">
            <a:extLst>
              <a:ext uri="{FF2B5EF4-FFF2-40B4-BE49-F238E27FC236}">
                <a16:creationId xmlns:a16="http://schemas.microsoft.com/office/drawing/2014/main" id="{5D0685B1-7332-416C-ADA4-A2647709409C}"/>
              </a:ext>
              <a:ext uri="{C183D7F6-B498-43B3-948B-1728B52AA6E4}">
                <adec:decorative xmlns:adec="http://schemas.microsoft.com/office/drawing/2017/decorative" val="1"/>
              </a:ext>
            </a:extLst>
          </p:cNvPr>
          <p:cNvGrpSpPr/>
          <p:nvPr/>
        </p:nvGrpSpPr>
        <p:grpSpPr>
          <a:xfrm>
            <a:off x="5407252" y="2950114"/>
            <a:ext cx="957990" cy="957988"/>
            <a:chOff x="4197759" y="3159511"/>
            <a:chExt cx="977200" cy="977199"/>
          </a:xfrm>
        </p:grpSpPr>
        <p:sp>
          <p:nvSpPr>
            <p:cNvPr id="25" name="Oval 24">
              <a:extLst>
                <a:ext uri="{FF2B5EF4-FFF2-40B4-BE49-F238E27FC236}">
                  <a16:creationId xmlns:a16="http://schemas.microsoft.com/office/drawing/2014/main" id="{078EF437-5EBD-42BE-A26F-AFDACBCA326A}"/>
                </a:ext>
              </a:extLst>
            </p:cNvPr>
            <p:cNvSpPr/>
            <p:nvPr/>
          </p:nvSpPr>
          <p:spPr bwMode="auto">
            <a:xfrm>
              <a:off x="4197759" y="3159511"/>
              <a:ext cx="977200" cy="977199"/>
            </a:xfrm>
            <a:prstGeom prst="ellipse">
              <a:avLst/>
            </a:prstGeom>
            <a:solidFill>
              <a:schemeClr val="bg1"/>
            </a:solid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26" name="speedometer_2">
              <a:extLst>
                <a:ext uri="{FF2B5EF4-FFF2-40B4-BE49-F238E27FC236}">
                  <a16:creationId xmlns:a16="http://schemas.microsoft.com/office/drawing/2014/main" id="{9FDE16CB-9123-4982-9C79-2B20149FF94D}"/>
                </a:ext>
              </a:extLst>
            </p:cNvPr>
            <p:cNvSpPr>
              <a:spLocks noChangeAspect="1" noEditPoints="1"/>
            </p:cNvSpPr>
            <p:nvPr/>
          </p:nvSpPr>
          <p:spPr bwMode="auto">
            <a:xfrm>
              <a:off x="4389238" y="3351758"/>
              <a:ext cx="594242" cy="59270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defRPr/>
              </a:pPr>
              <a:endParaRPr lang="en-US" sz="1764">
                <a:solidFill>
                  <a:srgbClr val="353535"/>
                </a:solidFill>
                <a:latin typeface="Segoe UI Semilight"/>
              </a:endParaRPr>
            </a:p>
          </p:txBody>
        </p:sp>
      </p:grpSp>
      <p:sp>
        <p:nvSpPr>
          <p:cNvPr id="27" name="Rectangle 26">
            <a:extLst>
              <a:ext uri="{FF2B5EF4-FFF2-40B4-BE49-F238E27FC236}">
                <a16:creationId xmlns:a16="http://schemas.microsoft.com/office/drawing/2014/main" id="{975558DB-CB60-426E-B456-056B32B1F289}"/>
              </a:ext>
            </a:extLst>
          </p:cNvPr>
          <p:cNvSpPr/>
          <p:nvPr/>
        </p:nvSpPr>
        <p:spPr bwMode="auto">
          <a:xfrm>
            <a:off x="7334537" y="4034819"/>
            <a:ext cx="2469071" cy="7046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427" tIns="89643" rIns="143427" bIns="89643" numCol="1" spcCol="0" rtlCol="0" fromWordArt="0" anchor="t" anchorCtr="0" forceAA="0" compatLnSpc="1">
            <a:prstTxWarp prst="textNoShape">
              <a:avLst/>
            </a:prstTxWarp>
            <a:noAutofit/>
          </a:bodyPr>
          <a:lstStyle/>
          <a:p>
            <a:pPr algn="ctr" defTabSz="914053" fontAlgn="base">
              <a:lnSpc>
                <a:spcPct val="90000"/>
              </a:lnSpc>
              <a:spcBef>
                <a:spcPct val="0"/>
              </a:spcBef>
              <a:spcAft>
                <a:spcPct val="0"/>
              </a:spcAft>
              <a:defRPr/>
            </a:pPr>
            <a:r>
              <a:rPr lang="en-US" sz="2400" dirty="0">
                <a:gradFill>
                  <a:gsLst>
                    <a:gs pos="0">
                      <a:srgbClr val="353535">
                        <a:lumMod val="75000"/>
                      </a:srgbClr>
                    </a:gs>
                    <a:gs pos="100000">
                      <a:srgbClr val="353535">
                        <a:lumMod val="75000"/>
                      </a:srgbClr>
                    </a:gs>
                  </a:gsLst>
                  <a:lin ang="5400000" scaled="0"/>
                </a:gradFill>
                <a:latin typeface="Segoe UI" panose="020B0502040204020203" pitchFamily="34" charset="0"/>
                <a:cs typeface="Segoe UI" panose="020B0502040204020203" pitchFamily="34" charset="0"/>
              </a:rPr>
              <a:t>Extending on-premises capabilities</a:t>
            </a:r>
          </a:p>
        </p:txBody>
      </p:sp>
      <p:grpSp>
        <p:nvGrpSpPr>
          <p:cNvPr id="28" name="Group 27">
            <a:extLst>
              <a:ext uri="{FF2B5EF4-FFF2-40B4-BE49-F238E27FC236}">
                <a16:creationId xmlns:a16="http://schemas.microsoft.com/office/drawing/2014/main" id="{FEB8BDCF-FAFE-4FFA-92F0-31C6A634FCB0}"/>
              </a:ext>
              <a:ext uri="{C183D7F6-B498-43B3-948B-1728B52AA6E4}">
                <adec:decorative xmlns:adec="http://schemas.microsoft.com/office/drawing/2017/decorative" val="1"/>
              </a:ext>
            </a:extLst>
          </p:cNvPr>
          <p:cNvGrpSpPr/>
          <p:nvPr/>
        </p:nvGrpSpPr>
        <p:grpSpPr>
          <a:xfrm>
            <a:off x="8112431" y="2950114"/>
            <a:ext cx="957990" cy="957988"/>
            <a:chOff x="7186711" y="3159511"/>
            <a:chExt cx="977200" cy="977199"/>
          </a:xfrm>
        </p:grpSpPr>
        <p:sp>
          <p:nvSpPr>
            <p:cNvPr id="29" name="Oval 28">
              <a:extLst>
                <a:ext uri="{FF2B5EF4-FFF2-40B4-BE49-F238E27FC236}">
                  <a16:creationId xmlns:a16="http://schemas.microsoft.com/office/drawing/2014/main" id="{2830256D-7C45-4537-B3B9-DAA0B0AC98E4}"/>
                </a:ext>
              </a:extLst>
            </p:cNvPr>
            <p:cNvSpPr/>
            <p:nvPr/>
          </p:nvSpPr>
          <p:spPr bwMode="auto">
            <a:xfrm>
              <a:off x="7186711" y="3159511"/>
              <a:ext cx="977200" cy="977199"/>
            </a:xfrm>
            <a:prstGeom prst="ellipse">
              <a:avLst/>
            </a:prstGeom>
            <a:solidFill>
              <a:schemeClr val="bg1"/>
            </a:solid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nvGrpSpPr>
            <p:cNvPr id="30" name="Group 29">
              <a:extLst>
                <a:ext uri="{FF2B5EF4-FFF2-40B4-BE49-F238E27FC236}">
                  <a16:creationId xmlns:a16="http://schemas.microsoft.com/office/drawing/2014/main" id="{C2CA4AC0-28FA-4BF2-A8A1-661B9118AB35}"/>
                </a:ext>
              </a:extLst>
            </p:cNvPr>
            <p:cNvGrpSpPr/>
            <p:nvPr/>
          </p:nvGrpSpPr>
          <p:grpSpPr>
            <a:xfrm>
              <a:off x="7422521" y="3403676"/>
              <a:ext cx="505581" cy="488869"/>
              <a:chOff x="8842722" y="2832175"/>
              <a:chExt cx="505581" cy="488869"/>
            </a:xfrm>
          </p:grpSpPr>
          <p:sp>
            <p:nvSpPr>
              <p:cNvPr id="31" name="Rectangle 56">
                <a:extLst>
                  <a:ext uri="{FF2B5EF4-FFF2-40B4-BE49-F238E27FC236}">
                    <a16:creationId xmlns:a16="http://schemas.microsoft.com/office/drawing/2014/main" id="{2163D802-3AF7-4824-BF3B-61C83F1C99B8}"/>
                  </a:ext>
                </a:extLst>
              </p:cNvPr>
              <p:cNvSpPr>
                <a:spLocks noChangeArrowheads="1"/>
              </p:cNvSpPr>
              <p:nvPr/>
            </p:nvSpPr>
            <p:spPr bwMode="auto">
              <a:xfrm>
                <a:off x="9009857" y="2878138"/>
                <a:ext cx="225632" cy="442906"/>
              </a:xfrm>
              <a:prstGeom prst="rect">
                <a:avLst/>
              </a:prstGeom>
              <a:noFill/>
              <a:ln w="15875" cap="flat">
                <a:solidFill>
                  <a:schemeClr val="tx1"/>
                </a:solidFill>
                <a:prstDash val="solid"/>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32" name="Freeform 57">
                <a:extLst>
                  <a:ext uri="{FF2B5EF4-FFF2-40B4-BE49-F238E27FC236}">
                    <a16:creationId xmlns:a16="http://schemas.microsoft.com/office/drawing/2014/main" id="{3BE56AAC-E874-4FD9-8E9F-D16FB03DF934}"/>
                  </a:ext>
                </a:extLst>
              </p:cNvPr>
              <p:cNvSpPr>
                <a:spLocks/>
              </p:cNvSpPr>
              <p:nvPr/>
            </p:nvSpPr>
            <p:spPr bwMode="auto">
              <a:xfrm>
                <a:off x="8842722" y="2990952"/>
                <a:ext cx="125351" cy="330090"/>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33" name="Freeform 58">
                <a:extLst>
                  <a:ext uri="{FF2B5EF4-FFF2-40B4-BE49-F238E27FC236}">
                    <a16:creationId xmlns:a16="http://schemas.microsoft.com/office/drawing/2014/main" id="{CD6601D0-09F0-48D4-9AE1-CDF86A17BBBE}"/>
                  </a:ext>
                </a:extLst>
              </p:cNvPr>
              <p:cNvSpPr>
                <a:spLocks/>
              </p:cNvSpPr>
              <p:nvPr/>
            </p:nvSpPr>
            <p:spPr bwMode="auto">
              <a:xfrm>
                <a:off x="9277271" y="3107947"/>
                <a:ext cx="71032" cy="213095"/>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34" name="Freeform 59">
                <a:extLst>
                  <a:ext uri="{FF2B5EF4-FFF2-40B4-BE49-F238E27FC236}">
                    <a16:creationId xmlns:a16="http://schemas.microsoft.com/office/drawing/2014/main" id="{8218B4F3-7781-479D-81E8-31F3A85926FF}"/>
                  </a:ext>
                </a:extLst>
              </p:cNvPr>
              <p:cNvSpPr>
                <a:spLocks/>
              </p:cNvSpPr>
              <p:nvPr/>
            </p:nvSpPr>
            <p:spPr bwMode="auto">
              <a:xfrm>
                <a:off x="9095514" y="3239566"/>
                <a:ext cx="54319" cy="8147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tx1"/>
                </a:solidFill>
                <a:prstDash val="solid"/>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35" name="Rectangle 60">
                <a:extLst>
                  <a:ext uri="{FF2B5EF4-FFF2-40B4-BE49-F238E27FC236}">
                    <a16:creationId xmlns:a16="http://schemas.microsoft.com/office/drawing/2014/main" id="{A132F010-2544-4C3E-9043-D0B7CD98C221}"/>
                  </a:ext>
                </a:extLst>
              </p:cNvPr>
              <p:cNvSpPr>
                <a:spLocks noChangeArrowheads="1"/>
              </p:cNvSpPr>
              <p:nvPr/>
            </p:nvSpPr>
            <p:spPr bwMode="auto">
              <a:xfrm>
                <a:off x="9051639" y="2832175"/>
                <a:ext cx="64765" cy="45961"/>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36" name="Rectangle 61">
                <a:extLst>
                  <a:ext uri="{FF2B5EF4-FFF2-40B4-BE49-F238E27FC236}">
                    <a16:creationId xmlns:a16="http://schemas.microsoft.com/office/drawing/2014/main" id="{1DF555D4-82EF-4E07-9C93-68E4B3125E70}"/>
                  </a:ext>
                </a:extLst>
              </p:cNvPr>
              <p:cNvSpPr>
                <a:spLocks noChangeArrowheads="1"/>
              </p:cNvSpPr>
              <p:nvPr/>
            </p:nvSpPr>
            <p:spPr bwMode="auto">
              <a:xfrm>
                <a:off x="9176989" y="2917834"/>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37" name="Rectangle 62">
                <a:extLst>
                  <a:ext uri="{FF2B5EF4-FFF2-40B4-BE49-F238E27FC236}">
                    <a16:creationId xmlns:a16="http://schemas.microsoft.com/office/drawing/2014/main" id="{359CBE23-5E40-414B-93BF-EB9DBF5AC4B3}"/>
                  </a:ext>
                </a:extLst>
              </p:cNvPr>
              <p:cNvSpPr>
                <a:spLocks noChangeArrowheads="1"/>
              </p:cNvSpPr>
              <p:nvPr/>
            </p:nvSpPr>
            <p:spPr bwMode="auto">
              <a:xfrm>
                <a:off x="9176989" y="2978422"/>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38" name="Rectangle 63">
                <a:extLst>
                  <a:ext uri="{FF2B5EF4-FFF2-40B4-BE49-F238E27FC236}">
                    <a16:creationId xmlns:a16="http://schemas.microsoft.com/office/drawing/2014/main" id="{E201EBB5-A8AA-4C73-9708-D5C97A5F5FD6}"/>
                  </a:ext>
                </a:extLst>
              </p:cNvPr>
              <p:cNvSpPr>
                <a:spLocks noChangeArrowheads="1"/>
              </p:cNvSpPr>
              <p:nvPr/>
            </p:nvSpPr>
            <p:spPr bwMode="auto">
              <a:xfrm>
                <a:off x="9176989" y="3036913"/>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39" name="Rectangle 64">
                <a:extLst>
                  <a:ext uri="{FF2B5EF4-FFF2-40B4-BE49-F238E27FC236}">
                    <a16:creationId xmlns:a16="http://schemas.microsoft.com/office/drawing/2014/main" id="{EFBAE9CE-EF1A-415C-A2B7-89395668B9F0}"/>
                  </a:ext>
                </a:extLst>
              </p:cNvPr>
              <p:cNvSpPr>
                <a:spLocks noChangeArrowheads="1"/>
              </p:cNvSpPr>
              <p:nvPr/>
            </p:nvSpPr>
            <p:spPr bwMode="auto">
              <a:xfrm>
                <a:off x="9176989" y="3097500"/>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40" name="Rectangle 65">
                <a:extLst>
                  <a:ext uri="{FF2B5EF4-FFF2-40B4-BE49-F238E27FC236}">
                    <a16:creationId xmlns:a16="http://schemas.microsoft.com/office/drawing/2014/main" id="{E27088AF-5BD4-4C3A-BAB9-ABE1B94F0376}"/>
                  </a:ext>
                </a:extLst>
              </p:cNvPr>
              <p:cNvSpPr>
                <a:spLocks noChangeArrowheads="1"/>
              </p:cNvSpPr>
              <p:nvPr/>
            </p:nvSpPr>
            <p:spPr bwMode="auto">
              <a:xfrm>
                <a:off x="9176989" y="3153907"/>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41" name="Rectangle 66">
                <a:extLst>
                  <a:ext uri="{FF2B5EF4-FFF2-40B4-BE49-F238E27FC236}">
                    <a16:creationId xmlns:a16="http://schemas.microsoft.com/office/drawing/2014/main" id="{4702AE6E-909E-4AD1-9C65-947C9EEF7EB1}"/>
                  </a:ext>
                </a:extLst>
              </p:cNvPr>
              <p:cNvSpPr>
                <a:spLocks noChangeArrowheads="1"/>
              </p:cNvSpPr>
              <p:nvPr/>
            </p:nvSpPr>
            <p:spPr bwMode="auto">
              <a:xfrm>
                <a:off x="9047462" y="2917834"/>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42" name="Rectangle 67">
                <a:extLst>
                  <a:ext uri="{FF2B5EF4-FFF2-40B4-BE49-F238E27FC236}">
                    <a16:creationId xmlns:a16="http://schemas.microsoft.com/office/drawing/2014/main" id="{24DBF016-E46E-4F91-B005-7837C896EFA0}"/>
                  </a:ext>
                </a:extLst>
              </p:cNvPr>
              <p:cNvSpPr>
                <a:spLocks noChangeArrowheads="1"/>
              </p:cNvSpPr>
              <p:nvPr/>
            </p:nvSpPr>
            <p:spPr bwMode="auto">
              <a:xfrm>
                <a:off x="9047462" y="2978422"/>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43" name="Rectangle 68">
                <a:extLst>
                  <a:ext uri="{FF2B5EF4-FFF2-40B4-BE49-F238E27FC236}">
                    <a16:creationId xmlns:a16="http://schemas.microsoft.com/office/drawing/2014/main" id="{6ABEF37D-8599-4499-BAF5-F66B26549CB5}"/>
                  </a:ext>
                </a:extLst>
              </p:cNvPr>
              <p:cNvSpPr>
                <a:spLocks noChangeArrowheads="1"/>
              </p:cNvSpPr>
              <p:nvPr/>
            </p:nvSpPr>
            <p:spPr bwMode="auto">
              <a:xfrm>
                <a:off x="9047462" y="3036913"/>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44" name="Rectangle 69">
                <a:extLst>
                  <a:ext uri="{FF2B5EF4-FFF2-40B4-BE49-F238E27FC236}">
                    <a16:creationId xmlns:a16="http://schemas.microsoft.com/office/drawing/2014/main" id="{A2DBE21C-9EFA-46C0-B4B5-3BEAE0C8A97A}"/>
                  </a:ext>
                </a:extLst>
              </p:cNvPr>
              <p:cNvSpPr>
                <a:spLocks noChangeArrowheads="1"/>
              </p:cNvSpPr>
              <p:nvPr/>
            </p:nvSpPr>
            <p:spPr bwMode="auto">
              <a:xfrm>
                <a:off x="9047462" y="3097500"/>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45" name="Rectangle 70">
                <a:extLst>
                  <a:ext uri="{FF2B5EF4-FFF2-40B4-BE49-F238E27FC236}">
                    <a16:creationId xmlns:a16="http://schemas.microsoft.com/office/drawing/2014/main" id="{7BA24C61-EB2B-47CD-AD63-D12C0D41EEE3}"/>
                  </a:ext>
                </a:extLst>
              </p:cNvPr>
              <p:cNvSpPr>
                <a:spLocks noChangeArrowheads="1"/>
              </p:cNvSpPr>
              <p:nvPr/>
            </p:nvSpPr>
            <p:spPr bwMode="auto">
              <a:xfrm>
                <a:off x="9047462" y="3153907"/>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46" name="Rectangle 71">
                <a:extLst>
                  <a:ext uri="{FF2B5EF4-FFF2-40B4-BE49-F238E27FC236}">
                    <a16:creationId xmlns:a16="http://schemas.microsoft.com/office/drawing/2014/main" id="{A805E874-5A78-42C1-990B-7821FE7F0C29}"/>
                  </a:ext>
                </a:extLst>
              </p:cNvPr>
              <p:cNvSpPr>
                <a:spLocks noChangeArrowheads="1"/>
              </p:cNvSpPr>
              <p:nvPr/>
            </p:nvSpPr>
            <p:spPr bwMode="auto">
              <a:xfrm>
                <a:off x="9110136" y="2917834"/>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47" name="Rectangle 72">
                <a:extLst>
                  <a:ext uri="{FF2B5EF4-FFF2-40B4-BE49-F238E27FC236}">
                    <a16:creationId xmlns:a16="http://schemas.microsoft.com/office/drawing/2014/main" id="{AEFAE222-4C2D-4590-90BF-281B22ABC4A9}"/>
                  </a:ext>
                </a:extLst>
              </p:cNvPr>
              <p:cNvSpPr>
                <a:spLocks noChangeArrowheads="1"/>
              </p:cNvSpPr>
              <p:nvPr/>
            </p:nvSpPr>
            <p:spPr bwMode="auto">
              <a:xfrm>
                <a:off x="9110136" y="2978422"/>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48" name="Rectangle 73">
                <a:extLst>
                  <a:ext uri="{FF2B5EF4-FFF2-40B4-BE49-F238E27FC236}">
                    <a16:creationId xmlns:a16="http://schemas.microsoft.com/office/drawing/2014/main" id="{38CA2AA1-BB6A-48B2-9E01-6EB8CC7399B7}"/>
                  </a:ext>
                </a:extLst>
              </p:cNvPr>
              <p:cNvSpPr>
                <a:spLocks noChangeArrowheads="1"/>
              </p:cNvSpPr>
              <p:nvPr/>
            </p:nvSpPr>
            <p:spPr bwMode="auto">
              <a:xfrm>
                <a:off x="9110136" y="3036913"/>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49" name="Rectangle 74">
                <a:extLst>
                  <a:ext uri="{FF2B5EF4-FFF2-40B4-BE49-F238E27FC236}">
                    <a16:creationId xmlns:a16="http://schemas.microsoft.com/office/drawing/2014/main" id="{02F3CD48-5800-45F7-B47B-1907ED603C73}"/>
                  </a:ext>
                </a:extLst>
              </p:cNvPr>
              <p:cNvSpPr>
                <a:spLocks noChangeArrowheads="1"/>
              </p:cNvSpPr>
              <p:nvPr/>
            </p:nvSpPr>
            <p:spPr bwMode="auto">
              <a:xfrm>
                <a:off x="9110136" y="3097500"/>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50" name="Rectangle 75">
                <a:extLst>
                  <a:ext uri="{FF2B5EF4-FFF2-40B4-BE49-F238E27FC236}">
                    <a16:creationId xmlns:a16="http://schemas.microsoft.com/office/drawing/2014/main" id="{6E838903-1A15-4DC0-8D6E-84BF9F4FD930}"/>
                  </a:ext>
                </a:extLst>
              </p:cNvPr>
              <p:cNvSpPr>
                <a:spLocks noChangeArrowheads="1"/>
              </p:cNvSpPr>
              <p:nvPr/>
            </p:nvSpPr>
            <p:spPr bwMode="auto">
              <a:xfrm>
                <a:off x="9110136" y="3153907"/>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51" name="Rectangle 76">
                <a:extLst>
                  <a:ext uri="{FF2B5EF4-FFF2-40B4-BE49-F238E27FC236}">
                    <a16:creationId xmlns:a16="http://schemas.microsoft.com/office/drawing/2014/main" id="{4E289311-87D9-42B9-A191-228E5D620ACF}"/>
                  </a:ext>
                </a:extLst>
              </p:cNvPr>
              <p:cNvSpPr>
                <a:spLocks noChangeArrowheads="1"/>
              </p:cNvSpPr>
              <p:nvPr/>
            </p:nvSpPr>
            <p:spPr bwMode="auto">
              <a:xfrm>
                <a:off x="8882418" y="3036915"/>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52" name="Rectangle 77">
                <a:extLst>
                  <a:ext uri="{FF2B5EF4-FFF2-40B4-BE49-F238E27FC236}">
                    <a16:creationId xmlns:a16="http://schemas.microsoft.com/office/drawing/2014/main" id="{0F226B08-A429-4EDF-81A3-BC0632E1B4EB}"/>
                  </a:ext>
                </a:extLst>
              </p:cNvPr>
              <p:cNvSpPr>
                <a:spLocks noChangeArrowheads="1"/>
              </p:cNvSpPr>
              <p:nvPr/>
            </p:nvSpPr>
            <p:spPr bwMode="auto">
              <a:xfrm>
                <a:off x="8882418" y="3097500"/>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53" name="Rectangle 78">
                <a:extLst>
                  <a:ext uri="{FF2B5EF4-FFF2-40B4-BE49-F238E27FC236}">
                    <a16:creationId xmlns:a16="http://schemas.microsoft.com/office/drawing/2014/main" id="{F5FDB3E3-BA6C-43F4-8AF2-966E1B15BC23}"/>
                  </a:ext>
                </a:extLst>
              </p:cNvPr>
              <p:cNvSpPr>
                <a:spLocks noChangeArrowheads="1"/>
              </p:cNvSpPr>
              <p:nvPr/>
            </p:nvSpPr>
            <p:spPr bwMode="auto">
              <a:xfrm>
                <a:off x="8882418" y="3153907"/>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54" name="Rectangle 79">
                <a:extLst>
                  <a:ext uri="{FF2B5EF4-FFF2-40B4-BE49-F238E27FC236}">
                    <a16:creationId xmlns:a16="http://schemas.microsoft.com/office/drawing/2014/main" id="{13E35A8B-8E67-4893-91E2-5422E4E9F72D}"/>
                  </a:ext>
                </a:extLst>
              </p:cNvPr>
              <p:cNvSpPr>
                <a:spLocks noChangeArrowheads="1"/>
              </p:cNvSpPr>
              <p:nvPr/>
            </p:nvSpPr>
            <p:spPr bwMode="auto">
              <a:xfrm>
                <a:off x="8945092" y="3036915"/>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55" name="Rectangle 80">
                <a:extLst>
                  <a:ext uri="{FF2B5EF4-FFF2-40B4-BE49-F238E27FC236}">
                    <a16:creationId xmlns:a16="http://schemas.microsoft.com/office/drawing/2014/main" id="{E7631B3D-1400-4CDA-A078-BA09951B440F}"/>
                  </a:ext>
                </a:extLst>
              </p:cNvPr>
              <p:cNvSpPr>
                <a:spLocks noChangeArrowheads="1"/>
              </p:cNvSpPr>
              <p:nvPr/>
            </p:nvSpPr>
            <p:spPr bwMode="auto">
              <a:xfrm>
                <a:off x="8945092" y="3097500"/>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56" name="Rectangle 81">
                <a:extLst>
                  <a:ext uri="{FF2B5EF4-FFF2-40B4-BE49-F238E27FC236}">
                    <a16:creationId xmlns:a16="http://schemas.microsoft.com/office/drawing/2014/main" id="{C01031B6-110E-4507-B037-E7185DA82AB1}"/>
                  </a:ext>
                </a:extLst>
              </p:cNvPr>
              <p:cNvSpPr>
                <a:spLocks noChangeArrowheads="1"/>
              </p:cNvSpPr>
              <p:nvPr/>
            </p:nvSpPr>
            <p:spPr bwMode="auto">
              <a:xfrm>
                <a:off x="8945092" y="3153907"/>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57" name="Rectangle 82">
                <a:extLst>
                  <a:ext uri="{FF2B5EF4-FFF2-40B4-BE49-F238E27FC236}">
                    <a16:creationId xmlns:a16="http://schemas.microsoft.com/office/drawing/2014/main" id="{0357867F-A081-4925-8D01-9C4E0F8AC814}"/>
                  </a:ext>
                </a:extLst>
              </p:cNvPr>
              <p:cNvSpPr>
                <a:spLocks noChangeArrowheads="1"/>
              </p:cNvSpPr>
              <p:nvPr/>
            </p:nvSpPr>
            <p:spPr bwMode="auto">
              <a:xfrm>
                <a:off x="8882418" y="3214495"/>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58" name="Rectangle 83">
                <a:extLst>
                  <a:ext uri="{FF2B5EF4-FFF2-40B4-BE49-F238E27FC236}">
                    <a16:creationId xmlns:a16="http://schemas.microsoft.com/office/drawing/2014/main" id="{A1D06ED6-78C6-44F1-AD85-1E7DB3EDEEF2}"/>
                  </a:ext>
                </a:extLst>
              </p:cNvPr>
              <p:cNvSpPr>
                <a:spLocks noChangeArrowheads="1"/>
              </p:cNvSpPr>
              <p:nvPr/>
            </p:nvSpPr>
            <p:spPr bwMode="auto">
              <a:xfrm>
                <a:off x="8945092" y="3214495"/>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grpSp>
      </p:grpSp>
      <p:sp>
        <p:nvSpPr>
          <p:cNvPr id="59" name="Rectangle 58">
            <a:extLst>
              <a:ext uri="{FF2B5EF4-FFF2-40B4-BE49-F238E27FC236}">
                <a16:creationId xmlns:a16="http://schemas.microsoft.com/office/drawing/2014/main" id="{54BF38DF-1CFA-4A7F-AC7A-40D84AE09BAE}"/>
              </a:ext>
            </a:extLst>
          </p:cNvPr>
          <p:cNvSpPr/>
          <p:nvPr/>
        </p:nvSpPr>
        <p:spPr bwMode="auto">
          <a:xfrm>
            <a:off x="2285237" y="5404624"/>
            <a:ext cx="7195794" cy="12983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427" tIns="89643" rIns="143427" bIns="89643" numCol="1" spcCol="0" rtlCol="0" fromWordArt="0" anchor="t" anchorCtr="0" forceAA="0" compatLnSpc="1">
            <a:prstTxWarp prst="textNoShape">
              <a:avLst/>
            </a:prstTxWarp>
            <a:noAutofit/>
          </a:bodyPr>
          <a:lstStyle/>
          <a:p>
            <a:pPr algn="ctr" defTabSz="914053" fontAlgn="base">
              <a:lnSpc>
                <a:spcPct val="90000"/>
              </a:lnSpc>
              <a:spcBef>
                <a:spcPct val="0"/>
              </a:spcBef>
              <a:spcAft>
                <a:spcPct val="0"/>
              </a:spcAft>
              <a:defRPr/>
            </a:pPr>
            <a:r>
              <a:rPr lang="en-US" sz="2400" spc="-9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Resources dedicated to your </a:t>
            </a:r>
            <a:r>
              <a:rPr lang="en-US" sz="2400" spc="-98" dirty="0">
                <a:solidFill>
                  <a:schemeClr val="tx1"/>
                </a:solidFill>
                <a:latin typeface="Segoe UI" panose="020B0502040204020203" pitchFamily="34" charset="0"/>
                <a:cs typeface="Segoe UI" panose="020B0502040204020203" pitchFamily="34" charset="0"/>
              </a:rPr>
              <a:t>organization in the cloud</a:t>
            </a:r>
          </a:p>
          <a:p>
            <a:pPr algn="ctr" defTabSz="914053" fontAlgn="base">
              <a:lnSpc>
                <a:spcPct val="90000"/>
              </a:lnSpc>
              <a:spcBef>
                <a:spcPct val="0"/>
              </a:spcBef>
              <a:spcAft>
                <a:spcPct val="0"/>
              </a:spcAft>
              <a:defRPr/>
            </a:pPr>
            <a:r>
              <a:rPr lang="en-US" sz="2400" b="1" dirty="0">
                <a:solidFill>
                  <a:schemeClr val="tx1"/>
                </a:solidFill>
                <a:latin typeface="Segoe UI" panose="020B0502040204020203" pitchFamily="34" charset="0"/>
                <a:cs typeface="Segoe UI" panose="020B0502040204020203" pitchFamily="34" charset="0"/>
              </a:rPr>
              <a:t>You are the resources admin</a:t>
            </a:r>
            <a:endParaRPr lang="en-US" sz="2400" b="1" spc="-9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a:p>
            <a:pPr algn="ctr" defTabSz="914053" fontAlgn="base">
              <a:lnSpc>
                <a:spcPct val="90000"/>
              </a:lnSpc>
              <a:spcBef>
                <a:spcPct val="0"/>
              </a:spcBef>
              <a:spcAft>
                <a:spcPct val="0"/>
              </a:spcAft>
              <a:defRPr/>
            </a:pPr>
            <a:r>
              <a:rPr lang="en-US" sz="3600" dirty="0"/>
              <a:t>You are the resources admin</a:t>
            </a:r>
          </a:p>
          <a:p>
            <a:pPr algn="ctr" defTabSz="914053" fontAlgn="base">
              <a:lnSpc>
                <a:spcPct val="90000"/>
              </a:lnSpc>
              <a:spcBef>
                <a:spcPct val="0"/>
              </a:spcBef>
              <a:spcAft>
                <a:spcPct val="0"/>
              </a:spcAft>
              <a:defRPr/>
            </a:pPr>
            <a:endParaRPr lang="en-US" sz="3529" spc="-98" dirty="0">
              <a:gradFill>
                <a:gsLst>
                  <a:gs pos="0">
                    <a:srgbClr val="353535"/>
                  </a:gs>
                  <a:gs pos="100000">
                    <a:srgbClr val="353535"/>
                  </a:gs>
                </a:gsLst>
                <a:lin ang="5400000" scaled="0"/>
              </a:gradFill>
              <a:latin typeface="Segoe UI Light" panose="020B0502040204020203" pitchFamily="34" charset="0"/>
              <a:cs typeface="Segoe UI Light" panose="020B0502040204020203" pitchFamily="34" charset="0"/>
            </a:endParaRPr>
          </a:p>
        </p:txBody>
      </p:sp>
      <p:sp>
        <p:nvSpPr>
          <p:cNvPr id="60" name="Footer Placeholder 8">
            <a:extLst>
              <a:ext uri="{FF2B5EF4-FFF2-40B4-BE49-F238E27FC236}">
                <a16:creationId xmlns:a16="http://schemas.microsoft.com/office/drawing/2014/main" id="{C4B7F8BF-6DF4-4F8E-BC5F-B1A6C037BA2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98614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par>
                                <p:cTn id="7" presetID="6" presetClass="emph" presetSubtype="0" decel="100000" autoRev="1" fill="hold" nodeType="withEffect">
                                  <p:stCondLst>
                                    <p:cond delay="0"/>
                                  </p:stCondLst>
                                  <p:childTnLst>
                                    <p:animScale>
                                      <p:cBhvr>
                                        <p:cTn id="8" dur="500" fill="hold"/>
                                        <p:tgtEl>
                                          <p:spTgt spid="11"/>
                                        </p:tgtEl>
                                      </p:cBhvr>
                                      <p:by x="0" y="0"/>
                                    </p:animScale>
                                  </p:childTnLst>
                                </p:cTn>
                              </p:par>
                              <p:par>
                                <p:cTn id="9" presetID="1" presetClass="entr" presetSubtype="0" fill="hold" nodeType="withEffect">
                                  <p:stCondLst>
                                    <p:cond delay="150"/>
                                  </p:stCondLst>
                                  <p:childTnLst>
                                    <p:set>
                                      <p:cBhvr>
                                        <p:cTn id="10" dur="1" fill="hold">
                                          <p:stCondLst>
                                            <p:cond delay="499"/>
                                          </p:stCondLst>
                                        </p:cTn>
                                        <p:tgtEl>
                                          <p:spTgt spid="24"/>
                                        </p:tgtEl>
                                        <p:attrNameLst>
                                          <p:attrName>style.visibility</p:attrName>
                                        </p:attrNameLst>
                                      </p:cBhvr>
                                      <p:to>
                                        <p:strVal val="visible"/>
                                      </p:to>
                                    </p:set>
                                  </p:childTnLst>
                                </p:cTn>
                              </p:par>
                              <p:par>
                                <p:cTn id="11" presetID="6" presetClass="emph" presetSubtype="0" decel="100000" autoRev="1" fill="hold" nodeType="withEffect">
                                  <p:stCondLst>
                                    <p:cond delay="150"/>
                                  </p:stCondLst>
                                  <p:childTnLst>
                                    <p:animScale>
                                      <p:cBhvr>
                                        <p:cTn id="12" dur="500" fill="hold"/>
                                        <p:tgtEl>
                                          <p:spTgt spid="24"/>
                                        </p:tgtEl>
                                      </p:cBhvr>
                                      <p:by x="0" y="0"/>
                                    </p:animScale>
                                  </p:childTnLst>
                                </p:cTn>
                              </p:par>
                              <p:par>
                                <p:cTn id="13" presetID="1" presetClass="entr" presetSubtype="0" fill="hold" nodeType="withEffect">
                                  <p:stCondLst>
                                    <p:cond delay="300"/>
                                  </p:stCondLst>
                                  <p:childTnLst>
                                    <p:set>
                                      <p:cBhvr>
                                        <p:cTn id="14" dur="1" fill="hold">
                                          <p:stCondLst>
                                            <p:cond delay="499"/>
                                          </p:stCondLst>
                                        </p:cTn>
                                        <p:tgtEl>
                                          <p:spTgt spid="28"/>
                                        </p:tgtEl>
                                        <p:attrNameLst>
                                          <p:attrName>style.visibility</p:attrName>
                                        </p:attrNameLst>
                                      </p:cBhvr>
                                      <p:to>
                                        <p:strVal val="visible"/>
                                      </p:to>
                                    </p:set>
                                  </p:childTnLst>
                                </p:cTn>
                              </p:par>
                              <p:par>
                                <p:cTn id="15" presetID="6" presetClass="emph" presetSubtype="0" decel="100000" autoRev="1" fill="hold" nodeType="withEffect">
                                  <p:stCondLst>
                                    <p:cond delay="300"/>
                                  </p:stCondLst>
                                  <p:childTnLst>
                                    <p:animScale>
                                      <p:cBhvr>
                                        <p:cTn id="16" dur="500" fill="hold"/>
                                        <p:tgtEl>
                                          <p:spTgt spid="28"/>
                                        </p:tgtEl>
                                      </p:cBhvr>
                                      <p:by x="0" y="0"/>
                                    </p:animScale>
                                  </p:childTnLst>
                                </p:cTn>
                              </p:par>
                              <p:par>
                                <p:cTn id="17" presetID="10"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35" presetClass="path" presetSubtype="0" decel="100000" fill="hold" grpId="1" nodeType="withEffect">
                                  <p:stCondLst>
                                    <p:cond delay="500"/>
                                  </p:stCondLst>
                                  <p:childTnLst>
                                    <p:animMotion origin="layout" path="M 5E-6 -4.44444E-6 L 5E-6 0.02616 " pathEditMode="relative" rAng="0" ptsTypes="AA">
                                      <p:cBhvr>
                                        <p:cTn id="21" dur="500" spd="-100000" fill="hold"/>
                                        <p:tgtEl>
                                          <p:spTgt spid="6"/>
                                        </p:tgtEl>
                                        <p:attrNameLst>
                                          <p:attrName>ppt_x</p:attrName>
                                          <p:attrName>ppt_y</p:attrName>
                                        </p:attrNameLst>
                                      </p:cBhvr>
                                      <p:rCtr x="0" y="1296"/>
                                    </p:animMotion>
                                  </p:childTnLst>
                                </p:cTn>
                              </p:par>
                              <p:par>
                                <p:cTn id="22" presetID="10" presetClass="entr" presetSubtype="0" fill="hold" grpId="0" nodeType="withEffect">
                                  <p:stCondLst>
                                    <p:cond delay="65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750"/>
                                        <p:tgtEl>
                                          <p:spTgt spid="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35" presetClass="path" presetSubtype="0" decel="100000" fill="hold" grpId="1" nodeType="withEffect">
                                  <p:stCondLst>
                                    <p:cond delay="1000"/>
                                  </p:stCondLst>
                                  <p:childTnLst>
                                    <p:animMotion origin="layout" path="M -1.88154E-6 -1.94734E-6 L -1.88154E-6 0.0261 " pathEditMode="relative" rAng="0" ptsTypes="AA">
                                      <p:cBhvr>
                                        <p:cTn id="29" dur="750" spd="-100000" fill="hold"/>
                                        <p:tgtEl>
                                          <p:spTgt spid="9"/>
                                        </p:tgtEl>
                                        <p:attrNameLst>
                                          <p:attrName>ppt_x</p:attrName>
                                          <p:attrName>ppt_y</p:attrName>
                                        </p:attrNameLst>
                                      </p:cBhvr>
                                      <p:rCtr x="0" y="1294"/>
                                    </p:animMotion>
                                  </p:childTnLst>
                                </p:cTn>
                              </p:par>
                              <p:par>
                                <p:cTn id="30" presetID="10" presetClass="entr" presetSubtype="0" fill="hold" grpId="0" nodeType="withEffect">
                                  <p:stCondLst>
                                    <p:cond delay="11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35" presetClass="path" presetSubtype="0" decel="100000" fill="hold" grpId="1" nodeType="withEffect">
                                  <p:stCondLst>
                                    <p:cond delay="1150"/>
                                  </p:stCondLst>
                                  <p:childTnLst>
                                    <p:animMotion origin="layout" path="M 4.06433E-6 -1.94734E-6 L 4.06433E-6 0.0261 " pathEditMode="relative" rAng="0" ptsTypes="AA">
                                      <p:cBhvr>
                                        <p:cTn id="34" dur="750" spd="-100000" fill="hold"/>
                                        <p:tgtEl>
                                          <p:spTgt spid="23"/>
                                        </p:tgtEl>
                                        <p:attrNameLst>
                                          <p:attrName>ppt_x</p:attrName>
                                          <p:attrName>ppt_y</p:attrName>
                                        </p:attrNameLst>
                                      </p:cBhvr>
                                      <p:rCtr x="0" y="1294"/>
                                    </p:animMotion>
                                  </p:childTnLst>
                                </p:cTn>
                              </p:par>
                              <p:par>
                                <p:cTn id="35" presetID="10" presetClass="entr" presetSubtype="0" fill="hold" grpId="0" nodeType="withEffect">
                                  <p:stCondLst>
                                    <p:cond delay="13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35" presetClass="path" presetSubtype="0" decel="100000" fill="hold" grpId="1" nodeType="withEffect">
                                  <p:stCondLst>
                                    <p:cond delay="1300"/>
                                  </p:stCondLst>
                                  <p:childTnLst>
                                    <p:animMotion origin="layout" path="M 6.05055E-7 -1.94734E-6 L 6.05055E-7 0.0261 " pathEditMode="relative" rAng="0" ptsTypes="AA">
                                      <p:cBhvr>
                                        <p:cTn id="39" dur="750" spd="-100000" fill="hold"/>
                                        <p:tgtEl>
                                          <p:spTgt spid="27"/>
                                        </p:tgtEl>
                                        <p:attrNameLst>
                                          <p:attrName>ppt_x</p:attrName>
                                          <p:attrName>ppt_y</p:attrName>
                                        </p:attrNameLst>
                                      </p:cBhvr>
                                      <p:rCtr x="0" y="1294"/>
                                    </p:animMotion>
                                  </p:childTnLst>
                                </p:cTn>
                              </p:par>
                              <p:par>
                                <p:cTn id="40" presetID="10" presetClass="entr" presetSubtype="0" fill="hold" grpId="0" nodeType="withEffect">
                                  <p:stCondLst>
                                    <p:cond delay="175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64" presetClass="path" presetSubtype="0" decel="100000" fill="hold" grpId="1" nodeType="withEffect">
                                  <p:stCondLst>
                                    <p:cond delay="1750"/>
                                  </p:stCondLst>
                                  <p:childTnLst>
                                    <p:animMotion origin="layout" path="M -2.70833E-6 -2.59259E-6 L -2.70833E-6 -0.03125 " pathEditMode="relative" rAng="0" ptsTypes="AA">
                                      <p:cBhvr>
                                        <p:cTn id="44" dur="750" spd="-100000" fill="hold"/>
                                        <p:tgtEl>
                                          <p:spTgt spid="59"/>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9" grpId="0"/>
      <p:bldP spid="9" grpId="1"/>
      <p:bldP spid="23" grpId="0"/>
      <p:bldP spid="23" grpId="1"/>
      <p:bldP spid="27" grpId="0"/>
      <p:bldP spid="27" grpId="1"/>
      <p:bldP spid="59" grpId="0"/>
      <p:bldP spid="59"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Available NuGet Packages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Content Placeholder 2">
            <a:extLst>
              <a:ext uri="{FF2B5EF4-FFF2-40B4-BE49-F238E27FC236}">
                <a16:creationId xmlns:a16="http://schemas.microsoft.com/office/drawing/2014/main" id="{AAB2F8CF-04D1-490A-8C17-06EFFBFCFBE5}"/>
              </a:ext>
            </a:extLst>
          </p:cNvPr>
          <p:cNvSpPr txBox="1">
            <a:spLocks/>
          </p:cNvSpPr>
          <p:nvPr/>
        </p:nvSpPr>
        <p:spPr>
          <a:xfrm>
            <a:off x="363747" y="1937938"/>
            <a:ext cx="10006013" cy="28686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Azure AD Authentication Library</a:t>
            </a:r>
          </a:p>
          <a:p>
            <a:pPr marL="485775" lvl="2" indent="-285750" defTabSz="914367">
              <a:defRPr/>
            </a:pPr>
            <a:r>
              <a:rPr lang="en-AU" sz="2400" dirty="0" err="1">
                <a:solidFill>
                  <a:srgbClr val="1A1A1A"/>
                </a:solidFill>
                <a:latin typeface="Segoe UI" panose="020B0502040204020203" pitchFamily="34" charset="0"/>
                <a:cs typeface="Segoe UI" panose="020B0502040204020203" pitchFamily="34" charset="0"/>
              </a:rPr>
              <a:t>Microsoft.IdentityModel.Clients.ActiveDirectory</a:t>
            </a:r>
            <a:endParaRPr lang="en-US" sz="2400" dirty="0">
              <a:solidFill>
                <a:srgbClr val="1A1A1A"/>
              </a:solidFill>
              <a:latin typeface="Segoe UI" panose="020B0502040204020203" pitchFamily="34" charset="0"/>
              <a:cs typeface="Segoe UI" panose="020B0502040204020203" pitchFamily="34" charset="0"/>
            </a:endParaRP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Power BI .NET SDK</a:t>
            </a:r>
          </a:p>
          <a:p>
            <a:pPr marL="485775" lvl="2" indent="-285750" defTabSz="914367">
              <a:defRPr/>
            </a:pPr>
            <a:r>
              <a:rPr lang="en-AU" sz="2400" dirty="0" err="1">
                <a:solidFill>
                  <a:srgbClr val="1A1A1A"/>
                </a:solidFill>
                <a:latin typeface="Segoe UI" panose="020B0502040204020203" pitchFamily="34" charset="0"/>
                <a:cs typeface="Segoe UI" panose="020B0502040204020203" pitchFamily="34" charset="0"/>
              </a:rPr>
              <a:t>Microsoft.PowerBI.Api</a:t>
            </a:r>
            <a:endParaRPr lang="en-US" sz="2400" dirty="0">
              <a:solidFill>
                <a:srgbClr val="1A1A1A"/>
              </a:solidFill>
              <a:latin typeface="Segoe UI" panose="020B0502040204020203" pitchFamily="34" charset="0"/>
              <a:cs typeface="Segoe UI" panose="020B0502040204020203" pitchFamily="34" charset="0"/>
            </a:endParaRP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JavaScript SDK</a:t>
            </a:r>
          </a:p>
          <a:p>
            <a:pPr marL="485775" lvl="2" indent="-285750" defTabSz="914367">
              <a:defRPr/>
            </a:pPr>
            <a:r>
              <a:rPr lang="en-AU" sz="2400" dirty="0" err="1">
                <a:solidFill>
                  <a:srgbClr val="1A1A1A"/>
                </a:solidFill>
                <a:latin typeface="Segoe UI" panose="020B0502040204020203" pitchFamily="34" charset="0"/>
                <a:cs typeface="Segoe UI" panose="020B0502040204020203" pitchFamily="34" charset="0"/>
              </a:rPr>
              <a:t>Microsoft.PowerBI.JavaScript</a:t>
            </a:r>
            <a:endParaRPr lang="en-US" sz="2400" dirty="0">
              <a:solidFill>
                <a:srgbClr val="1A1A1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CC5473AC-4B0C-453B-9005-EB4825AFF0FB}"/>
              </a:ext>
            </a:extLst>
          </p:cNvPr>
          <p:cNvSpPr txBox="1"/>
          <p:nvPr/>
        </p:nvSpPr>
        <p:spPr>
          <a:xfrm>
            <a:off x="1158032" y="5226115"/>
            <a:ext cx="8207298"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Dependent packages will be imported</a:t>
            </a:r>
          </a:p>
        </p:txBody>
      </p:sp>
      <p:sp>
        <p:nvSpPr>
          <p:cNvPr id="9" name="Footer Placeholder 8">
            <a:extLst>
              <a:ext uri="{FF2B5EF4-FFF2-40B4-BE49-F238E27FC236}">
                <a16:creationId xmlns:a16="http://schemas.microsoft.com/office/drawing/2014/main" id="{F04C277D-62D6-497B-9A1B-3019CFD43A4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55201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Provisioning a Power BI Embedded Capacity</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64E0EAFE-4836-4818-AF24-A74551992877}"/>
              </a:ext>
            </a:extLst>
          </p:cNvPr>
          <p:cNvSpPr txBox="1">
            <a:spLocks/>
          </p:cNvSpPr>
          <p:nvPr/>
        </p:nvSpPr>
        <p:spPr>
          <a:xfrm>
            <a:off x="215065" y="1844830"/>
            <a:ext cx="5410200" cy="5565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Created in Azure Portal</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Need to be signed in with user in Power BI Tenant!</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Need an active Azure Subscription</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Signed in user is default Capacity Admin</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Can add other users</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A SKUs map to EM/P SKUs</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A1 = EM1</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A4 = P1</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A6 = P3</a:t>
            </a:r>
          </a:p>
        </p:txBody>
      </p:sp>
      <p:sp>
        <p:nvSpPr>
          <p:cNvPr id="9" name="Footer Placeholder 8">
            <a:extLst>
              <a:ext uri="{FF2B5EF4-FFF2-40B4-BE49-F238E27FC236}">
                <a16:creationId xmlns:a16="http://schemas.microsoft.com/office/drawing/2014/main" id="{DE4C9615-D094-4DA3-852F-DC2384FB4A15}"/>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3" name="Picture 2">
            <a:extLst>
              <a:ext uri="{FF2B5EF4-FFF2-40B4-BE49-F238E27FC236}">
                <a16:creationId xmlns:a16="http://schemas.microsoft.com/office/drawing/2014/main" id="{A03B12A6-AD3F-42F2-B117-100D5CCC01A9}"/>
              </a:ext>
            </a:extLst>
          </p:cNvPr>
          <p:cNvPicPr>
            <a:picLocks noChangeAspect="1"/>
          </p:cNvPicPr>
          <p:nvPr/>
        </p:nvPicPr>
        <p:blipFill>
          <a:blip r:embed="rId3"/>
          <a:stretch>
            <a:fillRect/>
          </a:stretch>
        </p:blipFill>
        <p:spPr>
          <a:xfrm>
            <a:off x="6679580" y="1798281"/>
            <a:ext cx="4633332" cy="4553191"/>
          </a:xfrm>
          <a:prstGeom prst="rect">
            <a:avLst/>
          </a:prstGeom>
        </p:spPr>
      </p:pic>
    </p:spTree>
    <p:extLst>
      <p:ext uri="{BB962C8B-B14F-4D97-AF65-F5344CB8AC3E}">
        <p14:creationId xmlns:p14="http://schemas.microsoft.com/office/powerpoint/2010/main" val="233463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0" y="385199"/>
            <a:ext cx="12191999"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Certificate revocation check for web connections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64E0EAFE-4836-4818-AF24-A74551992877}"/>
              </a:ext>
            </a:extLst>
          </p:cNvPr>
          <p:cNvSpPr txBox="1">
            <a:spLocks/>
          </p:cNvSpPr>
          <p:nvPr/>
        </p:nvSpPr>
        <p:spPr>
          <a:xfrm>
            <a:off x="215065" y="1844830"/>
            <a:ext cx="11782570" cy="4516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67">
              <a:buNone/>
              <a:defRPr/>
            </a:pPr>
            <a:r>
              <a:rPr lang="en-US" sz="2400" dirty="0">
                <a:solidFill>
                  <a:srgbClr val="1A1A1A"/>
                </a:solidFill>
                <a:latin typeface="Segoe UI" panose="020B0502040204020203" pitchFamily="34" charset="0"/>
                <a:cs typeface="Segoe UI" panose="020B0502040204020203" pitchFamily="34" charset="0"/>
              </a:rPr>
              <a:t>  Used to Strengthen the security of web connections to protect data</a:t>
            </a:r>
          </a:p>
          <a:p>
            <a:pPr marL="285750" indent="-285750" defTabSz="914367">
              <a:defRPr/>
            </a:pPr>
            <a:endParaRPr lang="en-US" sz="2400" dirty="0">
              <a:solidFill>
                <a:srgbClr val="1A1A1A"/>
              </a:solidFill>
              <a:latin typeface="Segoe UI" panose="020B0502040204020203" pitchFamily="34" charset="0"/>
              <a:cs typeface="Segoe UI" panose="020B0502040204020203" pitchFamily="34" charset="0"/>
            </a:endParaRPr>
          </a:p>
          <a:p>
            <a:pPr marL="0" indent="0" defTabSz="914367">
              <a:buNone/>
              <a:defRPr/>
            </a:pPr>
            <a:endParaRPr lang="en-US" sz="2400" dirty="0">
              <a:solidFill>
                <a:srgbClr val="1A1A1A"/>
              </a:solidFill>
              <a:latin typeface="Segoe UI" panose="020B0502040204020203" pitchFamily="34" charset="0"/>
              <a:cs typeface="Segoe UI" panose="020B0502040204020203" pitchFamily="34" charset="0"/>
            </a:endParaRPr>
          </a:p>
          <a:p>
            <a:pPr marL="285750" indent="-285750" defTabSz="914367">
              <a:defRPr/>
            </a:pPr>
            <a:endParaRPr lang="en-US" sz="2400" dirty="0">
              <a:solidFill>
                <a:srgbClr val="1A1A1A"/>
              </a:solidFill>
              <a:latin typeface="Segoe UI" panose="020B0502040204020203" pitchFamily="34" charset="0"/>
              <a:cs typeface="Segoe UI" panose="020B0502040204020203" pitchFamily="34" charset="0"/>
            </a:endParaRPr>
          </a:p>
          <a:p>
            <a:pPr marL="285750" indent="-285750" defTabSz="914367">
              <a:defRPr/>
            </a:pPr>
            <a:endParaRPr lang="en-US" sz="2400" dirty="0">
              <a:solidFill>
                <a:srgbClr val="1A1A1A"/>
              </a:solidFill>
              <a:latin typeface="Segoe UI" panose="020B0502040204020203" pitchFamily="34" charset="0"/>
              <a:cs typeface="Segoe UI" panose="020B0502040204020203" pitchFamily="34" charset="0"/>
            </a:endParaRPr>
          </a:p>
        </p:txBody>
      </p:sp>
      <p:graphicFrame>
        <p:nvGraphicFramePr>
          <p:cNvPr id="4" name="Table 8">
            <a:extLst>
              <a:ext uri="{FF2B5EF4-FFF2-40B4-BE49-F238E27FC236}">
                <a16:creationId xmlns:a16="http://schemas.microsoft.com/office/drawing/2014/main" id="{B6F303D1-6532-4DC8-AC1A-D087595F8DCA}"/>
              </a:ext>
            </a:extLst>
          </p:cNvPr>
          <p:cNvGraphicFramePr>
            <a:graphicFrameLocks noGrp="1"/>
          </p:cNvGraphicFramePr>
          <p:nvPr>
            <p:extLst>
              <p:ext uri="{D42A27DB-BD31-4B8C-83A1-F6EECF244321}">
                <p14:modId xmlns:p14="http://schemas.microsoft.com/office/powerpoint/2010/main" val="2062730910"/>
              </p:ext>
            </p:extLst>
          </p:nvPr>
        </p:nvGraphicFramePr>
        <p:xfrm>
          <a:off x="554545" y="2269210"/>
          <a:ext cx="6796690" cy="1752600"/>
        </p:xfrm>
        <a:graphic>
          <a:graphicData uri="http://schemas.openxmlformats.org/drawingml/2006/table">
            <a:tbl>
              <a:tblPr firstRow="1" bandRow="1">
                <a:tableStyleId>{00A15C55-8517-42AA-B614-E9B94910E393}</a:tableStyleId>
              </a:tblPr>
              <a:tblGrid>
                <a:gridCol w="2409372">
                  <a:extLst>
                    <a:ext uri="{9D8B030D-6E8A-4147-A177-3AD203B41FA5}">
                      <a16:colId xmlns:a16="http://schemas.microsoft.com/office/drawing/2014/main" val="2701237701"/>
                    </a:ext>
                  </a:extLst>
                </a:gridCol>
                <a:gridCol w="1654628">
                  <a:extLst>
                    <a:ext uri="{9D8B030D-6E8A-4147-A177-3AD203B41FA5}">
                      <a16:colId xmlns:a16="http://schemas.microsoft.com/office/drawing/2014/main" val="1690938480"/>
                    </a:ext>
                  </a:extLst>
                </a:gridCol>
                <a:gridCol w="1489467">
                  <a:extLst>
                    <a:ext uri="{9D8B030D-6E8A-4147-A177-3AD203B41FA5}">
                      <a16:colId xmlns:a16="http://schemas.microsoft.com/office/drawing/2014/main" val="3718976086"/>
                    </a:ext>
                  </a:extLst>
                </a:gridCol>
                <a:gridCol w="1243223">
                  <a:extLst>
                    <a:ext uri="{9D8B030D-6E8A-4147-A177-3AD203B41FA5}">
                      <a16:colId xmlns:a16="http://schemas.microsoft.com/office/drawing/2014/main" val="1503883597"/>
                    </a:ext>
                  </a:extLst>
                </a:gridCol>
              </a:tblGrid>
              <a:tr h="370840">
                <a:tc>
                  <a:txBody>
                    <a:bodyPr/>
                    <a:lstStyle/>
                    <a:p>
                      <a:r>
                        <a:rPr lang="en-US" dirty="0">
                          <a:solidFill>
                            <a:sysClr val="windowText" lastClr="000000"/>
                          </a:solidFill>
                        </a:rPr>
                        <a:t>Certificate revocation info status</a:t>
                      </a:r>
                    </a:p>
                  </a:txBody>
                  <a:tcPr/>
                </a:tc>
                <a:tc>
                  <a:txBody>
                    <a:bodyPr/>
                    <a:lstStyle/>
                    <a:p>
                      <a:r>
                        <a:rPr lang="en-US" dirty="0">
                          <a:solidFill>
                            <a:sysClr val="windowText" lastClr="000000"/>
                          </a:solidFill>
                        </a:rPr>
                        <a:t>Comprehensive Check</a:t>
                      </a:r>
                    </a:p>
                  </a:txBody>
                  <a:tcPr/>
                </a:tc>
                <a:tc>
                  <a:txBody>
                    <a:bodyPr/>
                    <a:lstStyle/>
                    <a:p>
                      <a:r>
                        <a:rPr lang="en-US" dirty="0">
                          <a:solidFill>
                            <a:sysClr val="windowText" lastClr="000000"/>
                          </a:solidFill>
                        </a:rPr>
                        <a:t>Basic Check</a:t>
                      </a:r>
                    </a:p>
                  </a:txBody>
                  <a:tcPr/>
                </a:tc>
                <a:tc>
                  <a:txBody>
                    <a:bodyPr/>
                    <a:lstStyle/>
                    <a:p>
                      <a:r>
                        <a:rPr lang="en-US" dirty="0">
                          <a:solidFill>
                            <a:sysClr val="windowText" lastClr="000000"/>
                          </a:solidFill>
                        </a:rPr>
                        <a:t>None</a:t>
                      </a:r>
                    </a:p>
                  </a:txBody>
                  <a:tcPr/>
                </a:tc>
                <a:extLst>
                  <a:ext uri="{0D108BD9-81ED-4DB2-BD59-A6C34878D82A}">
                    <a16:rowId xmlns:a16="http://schemas.microsoft.com/office/drawing/2014/main" val="2987852498"/>
                  </a:ext>
                </a:extLst>
              </a:tr>
              <a:tr h="370840">
                <a:tc>
                  <a:txBody>
                    <a:bodyPr/>
                    <a:lstStyle/>
                    <a:p>
                      <a:r>
                        <a:rPr lang="en-US" dirty="0"/>
                        <a:t>Revoked</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01345776"/>
                  </a:ext>
                </a:extLst>
              </a:tr>
              <a:tr h="370840">
                <a:tc>
                  <a:txBody>
                    <a:bodyPr/>
                    <a:lstStyle/>
                    <a:p>
                      <a:r>
                        <a:rPr lang="en-US" dirty="0"/>
                        <a:t>Unknown</a:t>
                      </a:r>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1256603"/>
                  </a:ext>
                </a:extLst>
              </a:tr>
              <a:tr h="370840">
                <a:tc>
                  <a:txBody>
                    <a:bodyPr/>
                    <a:lstStyle/>
                    <a:p>
                      <a:r>
                        <a:rPr lang="en-US" dirty="0"/>
                        <a:t>Not revoked</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918319278"/>
                  </a:ext>
                </a:extLst>
              </a:tr>
            </a:tbl>
          </a:graphicData>
        </a:graphic>
      </p:graphicFrame>
      <p:pic>
        <p:nvPicPr>
          <p:cNvPr id="19" name="Picture 18">
            <a:extLst>
              <a:ext uri="{FF2B5EF4-FFF2-40B4-BE49-F238E27FC236}">
                <a16:creationId xmlns:a16="http://schemas.microsoft.com/office/drawing/2014/main" id="{D91EF01C-FAD3-4330-B9B9-DEF282AC27A6}"/>
              </a:ext>
              <a:ext uri="{C183D7F6-B498-43B3-948B-1728B52AA6E4}">
                <adec:decorative xmlns:adec="http://schemas.microsoft.com/office/drawing/2017/decorative" val="1"/>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575241" y="3728035"/>
            <a:ext cx="257810" cy="257810"/>
          </a:xfrm>
          <a:prstGeom prst="rect">
            <a:avLst/>
          </a:prstGeom>
          <a:noFill/>
          <a:ln>
            <a:noFill/>
          </a:ln>
        </p:spPr>
      </p:pic>
      <p:pic>
        <p:nvPicPr>
          <p:cNvPr id="20" name="Picture 19">
            <a:extLst>
              <a:ext uri="{FF2B5EF4-FFF2-40B4-BE49-F238E27FC236}">
                <a16:creationId xmlns:a16="http://schemas.microsoft.com/office/drawing/2014/main" id="{E72FB1AD-E025-4658-9152-CA95E891CC8E}"/>
              </a:ext>
              <a:ext uri="{C183D7F6-B498-43B3-948B-1728B52AA6E4}">
                <adec:decorative xmlns:adec="http://schemas.microsoft.com/office/drawing/2017/decorative" val="1"/>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205428" y="3691249"/>
            <a:ext cx="257810" cy="257810"/>
          </a:xfrm>
          <a:prstGeom prst="rect">
            <a:avLst/>
          </a:prstGeom>
          <a:noFill/>
          <a:ln>
            <a:noFill/>
          </a:ln>
        </p:spPr>
      </p:pic>
      <p:pic>
        <p:nvPicPr>
          <p:cNvPr id="21" name="Picture 20">
            <a:extLst>
              <a:ext uri="{FF2B5EF4-FFF2-40B4-BE49-F238E27FC236}">
                <a16:creationId xmlns:a16="http://schemas.microsoft.com/office/drawing/2014/main" id="{3DA6DE15-5C4C-45CC-9CB1-255CFF073B18}"/>
              </a:ext>
              <a:ext uri="{C183D7F6-B498-43B3-948B-1728B52AA6E4}">
                <adec:decorative xmlns:adec="http://schemas.microsoft.com/office/drawing/2017/decorative" val="1"/>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595937" y="3691965"/>
            <a:ext cx="257810" cy="257810"/>
          </a:xfrm>
          <a:prstGeom prst="rect">
            <a:avLst/>
          </a:prstGeom>
          <a:noFill/>
          <a:ln>
            <a:noFill/>
          </a:ln>
        </p:spPr>
      </p:pic>
      <p:pic>
        <p:nvPicPr>
          <p:cNvPr id="22" name="Picture 21">
            <a:extLst>
              <a:ext uri="{FF2B5EF4-FFF2-40B4-BE49-F238E27FC236}">
                <a16:creationId xmlns:a16="http://schemas.microsoft.com/office/drawing/2014/main" id="{F52721A4-3545-4600-A0E1-265ADC7C40CE}"/>
              </a:ext>
              <a:ext uri="{C183D7F6-B498-43B3-948B-1728B52AA6E4}">
                <adec:decorative xmlns:adec="http://schemas.microsoft.com/office/drawing/2017/decorative" val="1"/>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593936" y="3340672"/>
            <a:ext cx="257810" cy="257810"/>
          </a:xfrm>
          <a:prstGeom prst="rect">
            <a:avLst/>
          </a:prstGeom>
          <a:noFill/>
          <a:ln>
            <a:noFill/>
          </a:ln>
        </p:spPr>
      </p:pic>
      <p:pic>
        <p:nvPicPr>
          <p:cNvPr id="23" name="Picture 22">
            <a:extLst>
              <a:ext uri="{FF2B5EF4-FFF2-40B4-BE49-F238E27FC236}">
                <a16:creationId xmlns:a16="http://schemas.microsoft.com/office/drawing/2014/main" id="{D2A610B4-FB34-41C4-A877-3DAE635C9BCD}"/>
              </a:ext>
              <a:ext uri="{C183D7F6-B498-43B3-948B-1728B52AA6E4}">
                <adec:decorative xmlns:adec="http://schemas.microsoft.com/office/drawing/2017/decorative" val="1"/>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593936" y="2977451"/>
            <a:ext cx="257810" cy="257810"/>
          </a:xfrm>
          <a:prstGeom prst="rect">
            <a:avLst/>
          </a:prstGeom>
          <a:noFill/>
          <a:ln>
            <a:noFill/>
          </a:ln>
        </p:spPr>
      </p:pic>
      <p:pic>
        <p:nvPicPr>
          <p:cNvPr id="24" name="Picture 23">
            <a:extLst>
              <a:ext uri="{FF2B5EF4-FFF2-40B4-BE49-F238E27FC236}">
                <a16:creationId xmlns:a16="http://schemas.microsoft.com/office/drawing/2014/main" id="{BA051EDB-7F0D-4F0C-B3B7-AB6F1513984A}"/>
              </a:ext>
              <a:ext uri="{C183D7F6-B498-43B3-948B-1728B52AA6E4}">
                <adec:decorative xmlns:adec="http://schemas.microsoft.com/office/drawing/2017/decorative" val="1"/>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205428" y="3334558"/>
            <a:ext cx="257810" cy="257810"/>
          </a:xfrm>
          <a:prstGeom prst="rect">
            <a:avLst/>
          </a:prstGeom>
          <a:noFill/>
          <a:ln>
            <a:noFill/>
          </a:ln>
        </p:spPr>
      </p:pic>
      <p:pic>
        <p:nvPicPr>
          <p:cNvPr id="25" name="Picture 24">
            <a:extLst>
              <a:ext uri="{FF2B5EF4-FFF2-40B4-BE49-F238E27FC236}">
                <a16:creationId xmlns:a16="http://schemas.microsoft.com/office/drawing/2014/main" id="{62C58ED3-EB63-48FE-9C57-519DDDEA2D1C}"/>
              </a:ext>
              <a:ext uri="{C183D7F6-B498-43B3-948B-1728B52AA6E4}">
                <adec:decorative xmlns:adec="http://schemas.microsoft.com/office/drawing/2017/decorative" val="1"/>
              </a:ext>
            </a:extLst>
          </p:cNvPr>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205428" y="2974383"/>
            <a:ext cx="257810" cy="257810"/>
          </a:xfrm>
          <a:prstGeom prst="rect">
            <a:avLst/>
          </a:prstGeom>
          <a:noFill/>
          <a:ln>
            <a:noFill/>
          </a:ln>
        </p:spPr>
      </p:pic>
      <p:pic>
        <p:nvPicPr>
          <p:cNvPr id="26" name="Picture 25">
            <a:extLst>
              <a:ext uri="{FF2B5EF4-FFF2-40B4-BE49-F238E27FC236}">
                <a16:creationId xmlns:a16="http://schemas.microsoft.com/office/drawing/2014/main" id="{CAF38299-510E-4063-BBDF-A5722BB22B03}"/>
              </a:ext>
              <a:ext uri="{C183D7F6-B498-43B3-948B-1728B52AA6E4}">
                <adec:decorative xmlns:adec="http://schemas.microsoft.com/office/drawing/2017/decorative" val="1"/>
              </a:ext>
            </a:extLst>
          </p:cNvPr>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3570097" y="2967694"/>
            <a:ext cx="257810" cy="257810"/>
          </a:xfrm>
          <a:prstGeom prst="rect">
            <a:avLst/>
          </a:prstGeom>
          <a:noFill/>
          <a:ln>
            <a:noFill/>
          </a:ln>
        </p:spPr>
      </p:pic>
      <p:pic>
        <p:nvPicPr>
          <p:cNvPr id="27" name="Picture 26">
            <a:extLst>
              <a:ext uri="{FF2B5EF4-FFF2-40B4-BE49-F238E27FC236}">
                <a16:creationId xmlns:a16="http://schemas.microsoft.com/office/drawing/2014/main" id="{EC4BEBB9-1997-4209-ADDF-4218041B32AF}"/>
              </a:ext>
              <a:ext uri="{C183D7F6-B498-43B3-948B-1728B52AA6E4}">
                <adec:decorative xmlns:adec="http://schemas.microsoft.com/office/drawing/2017/decorative" val="1"/>
              </a:ext>
            </a:extLst>
          </p:cNvPr>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3570097" y="3347864"/>
            <a:ext cx="257810" cy="257810"/>
          </a:xfrm>
          <a:prstGeom prst="rect">
            <a:avLst/>
          </a:prstGeom>
          <a:noFill/>
          <a:ln>
            <a:noFill/>
          </a:ln>
        </p:spPr>
      </p:pic>
      <p:graphicFrame>
        <p:nvGraphicFramePr>
          <p:cNvPr id="9" name="Table 8">
            <a:extLst>
              <a:ext uri="{FF2B5EF4-FFF2-40B4-BE49-F238E27FC236}">
                <a16:creationId xmlns:a16="http://schemas.microsoft.com/office/drawing/2014/main" id="{734B1CC9-8504-4D55-83C6-625B78AA8620}"/>
              </a:ext>
            </a:extLst>
          </p:cNvPr>
          <p:cNvGraphicFramePr>
            <a:graphicFrameLocks noGrp="1"/>
          </p:cNvGraphicFramePr>
          <p:nvPr>
            <p:extLst>
              <p:ext uri="{D42A27DB-BD31-4B8C-83A1-F6EECF244321}">
                <p14:modId xmlns:p14="http://schemas.microsoft.com/office/powerpoint/2010/main" val="2869697061"/>
              </p:ext>
            </p:extLst>
          </p:nvPr>
        </p:nvGraphicFramePr>
        <p:xfrm>
          <a:off x="548631" y="4534533"/>
          <a:ext cx="6370955" cy="2042160"/>
        </p:xfrm>
        <a:graphic>
          <a:graphicData uri="http://schemas.openxmlformats.org/drawingml/2006/table">
            <a:tbl>
              <a:tblPr firstRow="1" firstCol="1" bandRow="1">
                <a:tableStyleId>{00A15C55-8517-42AA-B614-E9B94910E393}</a:tableStyleId>
              </a:tblPr>
              <a:tblGrid>
                <a:gridCol w="581962">
                  <a:extLst>
                    <a:ext uri="{9D8B030D-6E8A-4147-A177-3AD203B41FA5}">
                      <a16:colId xmlns:a16="http://schemas.microsoft.com/office/drawing/2014/main" val="302140018"/>
                    </a:ext>
                  </a:extLst>
                </a:gridCol>
                <a:gridCol w="858091">
                  <a:extLst>
                    <a:ext uri="{9D8B030D-6E8A-4147-A177-3AD203B41FA5}">
                      <a16:colId xmlns:a16="http://schemas.microsoft.com/office/drawing/2014/main" val="3660749674"/>
                    </a:ext>
                  </a:extLst>
                </a:gridCol>
                <a:gridCol w="4930902">
                  <a:extLst>
                    <a:ext uri="{9D8B030D-6E8A-4147-A177-3AD203B41FA5}">
                      <a16:colId xmlns:a16="http://schemas.microsoft.com/office/drawing/2014/main" val="4133349667"/>
                    </a:ext>
                  </a:extLst>
                </a:gridCol>
              </a:tblGrid>
              <a:tr h="0">
                <a:tc>
                  <a:txBody>
                    <a:bodyPr/>
                    <a:lstStyle/>
                    <a:p>
                      <a:pPr marL="0" marR="0">
                        <a:spcBef>
                          <a:spcPts val="750"/>
                        </a:spcBef>
                        <a:spcAft>
                          <a:spcPts val="750"/>
                        </a:spcAft>
                      </a:pPr>
                      <a:r>
                        <a:rPr lang="en-US" sz="1200" dirty="0">
                          <a:solidFill>
                            <a:sysClr val="windowText" lastClr="000000"/>
                          </a:solidFill>
                          <a:effectLst/>
                        </a:rPr>
                        <a:t>Value</a:t>
                      </a:r>
                      <a:endParaRPr lang="en-US" sz="1100" dirty="0">
                        <a:solidFill>
                          <a:sysClr val="windowText" lastClr="000000"/>
                        </a:solidFill>
                        <a:effectLst/>
                        <a:latin typeface="Calibri" panose="020F0502020204030204" pitchFamily="34" charset="0"/>
                        <a:ea typeface="Calibri" panose="020F0502020204030204" pitchFamily="34" charset="0"/>
                      </a:endParaRPr>
                    </a:p>
                  </a:txBody>
                  <a:tcPr marL="95250" marR="95250" marT="95250" marB="95250"/>
                </a:tc>
                <a:tc>
                  <a:txBody>
                    <a:bodyPr/>
                    <a:lstStyle/>
                    <a:p>
                      <a:pPr marL="0" marR="0">
                        <a:spcBef>
                          <a:spcPts val="750"/>
                        </a:spcBef>
                        <a:spcAft>
                          <a:spcPts val="750"/>
                        </a:spcAft>
                      </a:pPr>
                      <a:r>
                        <a:rPr lang="en-US" sz="1200">
                          <a:solidFill>
                            <a:sysClr val="windowText" lastClr="000000"/>
                          </a:solidFill>
                          <a:effectLst/>
                        </a:rPr>
                        <a:t>Mode</a:t>
                      </a:r>
                      <a:endParaRPr lang="en-US" sz="1100">
                        <a:solidFill>
                          <a:sysClr val="windowText" lastClr="000000"/>
                        </a:solidFill>
                        <a:effectLst/>
                        <a:latin typeface="Calibri" panose="020F0502020204030204" pitchFamily="34" charset="0"/>
                        <a:ea typeface="Calibri" panose="020F0502020204030204" pitchFamily="34" charset="0"/>
                      </a:endParaRPr>
                    </a:p>
                  </a:txBody>
                  <a:tcPr marL="95250" marR="95250" marT="95250" marB="95250"/>
                </a:tc>
                <a:tc>
                  <a:txBody>
                    <a:bodyPr/>
                    <a:lstStyle/>
                    <a:p>
                      <a:pPr marL="0" marR="0">
                        <a:spcBef>
                          <a:spcPts val="750"/>
                        </a:spcBef>
                        <a:spcAft>
                          <a:spcPts val="750"/>
                        </a:spcAft>
                      </a:pPr>
                      <a:r>
                        <a:rPr lang="en-US" sz="1200" dirty="0">
                          <a:solidFill>
                            <a:sysClr val="windowText" lastClr="000000"/>
                          </a:solidFill>
                          <a:effectLst/>
                        </a:rPr>
                        <a:t>Configuration</a:t>
                      </a:r>
                      <a:endParaRPr lang="en-US" sz="1100" dirty="0">
                        <a:solidFill>
                          <a:sysClr val="windowText" lastClr="000000"/>
                        </a:solidFill>
                        <a:effectLst/>
                        <a:latin typeface="Calibri" panose="020F0502020204030204" pitchFamily="34" charset="0"/>
                        <a:ea typeface="Calibri" panose="020F0502020204030204" pitchFamily="34" charset="0"/>
                      </a:endParaRPr>
                    </a:p>
                  </a:txBody>
                  <a:tcPr marL="95250" marR="95250" marT="95250" marB="95250"/>
                </a:tc>
                <a:extLst>
                  <a:ext uri="{0D108BD9-81ED-4DB2-BD59-A6C34878D82A}">
                    <a16:rowId xmlns:a16="http://schemas.microsoft.com/office/drawing/2014/main" val="1711417171"/>
                  </a:ext>
                </a:extLst>
              </a:tr>
              <a:tr h="0">
                <a:tc>
                  <a:txBody>
                    <a:bodyPr/>
                    <a:lstStyle/>
                    <a:p>
                      <a:pPr marL="0" marR="0">
                        <a:spcBef>
                          <a:spcPts val="750"/>
                        </a:spcBef>
                        <a:spcAft>
                          <a:spcPts val="750"/>
                        </a:spcAft>
                      </a:pPr>
                      <a:r>
                        <a:rPr lang="en-US" sz="1200">
                          <a:solidFill>
                            <a:sysClr val="windowText" lastClr="000000"/>
                          </a:solidFill>
                          <a:effectLst/>
                        </a:rPr>
                        <a:t>0</a:t>
                      </a:r>
                      <a:endParaRPr lang="en-US" sz="1100">
                        <a:solidFill>
                          <a:sysClr val="windowText" lastClr="000000"/>
                        </a:solidFill>
                        <a:effectLst/>
                        <a:latin typeface="Calibri" panose="020F0502020204030204" pitchFamily="34" charset="0"/>
                        <a:ea typeface="Calibri" panose="020F0502020204030204" pitchFamily="34" charset="0"/>
                      </a:endParaRPr>
                    </a:p>
                  </a:txBody>
                  <a:tcPr marL="95250" marR="95250" marT="95250" marB="95250"/>
                </a:tc>
                <a:tc>
                  <a:txBody>
                    <a:bodyPr/>
                    <a:lstStyle/>
                    <a:p>
                      <a:pPr marL="0" marR="0">
                        <a:spcBef>
                          <a:spcPts val="750"/>
                        </a:spcBef>
                        <a:spcAft>
                          <a:spcPts val="750"/>
                        </a:spcAft>
                      </a:pPr>
                      <a:r>
                        <a:rPr lang="en-US" sz="1200">
                          <a:effectLst/>
                        </a:rPr>
                        <a:t>Basic</a:t>
                      </a:r>
                      <a:endParaRPr lang="en-US" sz="1100">
                        <a:effectLst/>
                        <a:latin typeface="Calibri" panose="020F0502020204030204" pitchFamily="34" charset="0"/>
                        <a:ea typeface="Calibri" panose="020F0502020204030204" pitchFamily="34" charset="0"/>
                      </a:endParaRPr>
                    </a:p>
                  </a:txBody>
                  <a:tcPr marL="95250" marR="95250" marT="95250" marB="95250"/>
                </a:tc>
                <a:tc>
                  <a:txBody>
                    <a:bodyPr/>
                    <a:lstStyle/>
                    <a:p>
                      <a:pPr marL="0" marR="0">
                        <a:spcBef>
                          <a:spcPts val="750"/>
                        </a:spcBef>
                        <a:spcAft>
                          <a:spcPts val="750"/>
                        </a:spcAft>
                      </a:pPr>
                      <a:r>
                        <a:rPr lang="en-US" sz="1200" dirty="0">
                          <a:effectLst/>
                        </a:rPr>
                        <a:t>Certificates that have an unknown revocation status will be accepted. Equivalent to enabling the checkbox in Power BI Desktop)</a:t>
                      </a:r>
                      <a:endParaRPr lang="en-US" sz="1100" dirty="0">
                        <a:effectLst/>
                        <a:latin typeface="Calibri" panose="020F0502020204030204" pitchFamily="34" charset="0"/>
                        <a:ea typeface="Calibri" panose="020F0502020204030204" pitchFamily="34" charset="0"/>
                      </a:endParaRPr>
                    </a:p>
                  </a:txBody>
                  <a:tcPr marL="95250" marR="95250" marT="95250" marB="95250"/>
                </a:tc>
                <a:extLst>
                  <a:ext uri="{0D108BD9-81ED-4DB2-BD59-A6C34878D82A}">
                    <a16:rowId xmlns:a16="http://schemas.microsoft.com/office/drawing/2014/main" val="619529271"/>
                  </a:ext>
                </a:extLst>
              </a:tr>
              <a:tr h="0">
                <a:tc>
                  <a:txBody>
                    <a:bodyPr/>
                    <a:lstStyle/>
                    <a:p>
                      <a:pPr marL="0" marR="0">
                        <a:spcBef>
                          <a:spcPts val="750"/>
                        </a:spcBef>
                        <a:spcAft>
                          <a:spcPts val="750"/>
                        </a:spcAft>
                      </a:pPr>
                      <a:r>
                        <a:rPr lang="en-US" sz="1200">
                          <a:solidFill>
                            <a:sysClr val="windowText" lastClr="000000"/>
                          </a:solidFill>
                          <a:effectLst/>
                        </a:rPr>
                        <a:t>1</a:t>
                      </a:r>
                      <a:endParaRPr lang="en-US" sz="1100">
                        <a:solidFill>
                          <a:sysClr val="windowText" lastClr="000000"/>
                        </a:solidFill>
                        <a:effectLst/>
                        <a:latin typeface="Calibri" panose="020F0502020204030204" pitchFamily="34" charset="0"/>
                        <a:ea typeface="Calibri" panose="020F0502020204030204" pitchFamily="34" charset="0"/>
                      </a:endParaRPr>
                    </a:p>
                  </a:txBody>
                  <a:tcPr marL="95250" marR="95250" marT="95250" marB="95250"/>
                </a:tc>
                <a:tc>
                  <a:txBody>
                    <a:bodyPr/>
                    <a:lstStyle/>
                    <a:p>
                      <a:pPr marL="0" marR="0">
                        <a:spcBef>
                          <a:spcPts val="750"/>
                        </a:spcBef>
                        <a:spcAft>
                          <a:spcPts val="750"/>
                        </a:spcAft>
                      </a:pPr>
                      <a:r>
                        <a:rPr lang="en-US" sz="1200">
                          <a:effectLst/>
                        </a:rPr>
                        <a:t>Disabled</a:t>
                      </a:r>
                      <a:endParaRPr lang="en-US" sz="1100">
                        <a:effectLst/>
                        <a:latin typeface="Calibri" panose="020F0502020204030204" pitchFamily="34" charset="0"/>
                        <a:ea typeface="Calibri" panose="020F0502020204030204" pitchFamily="34" charset="0"/>
                      </a:endParaRPr>
                    </a:p>
                  </a:txBody>
                  <a:tcPr marL="95250" marR="95250" marT="95250" marB="95250"/>
                </a:tc>
                <a:tc>
                  <a:txBody>
                    <a:bodyPr/>
                    <a:lstStyle/>
                    <a:p>
                      <a:pPr marL="0" marR="0">
                        <a:spcBef>
                          <a:spcPts val="750"/>
                        </a:spcBef>
                        <a:spcAft>
                          <a:spcPts val="750"/>
                        </a:spcAft>
                      </a:pPr>
                      <a:r>
                        <a:rPr lang="en-US" sz="1200" dirty="0">
                          <a:effectLst/>
                        </a:rPr>
                        <a:t>Ignore all revocation checks. Equivalent to disabling the checkbox in Power BI Desktop)</a:t>
                      </a:r>
                      <a:endParaRPr lang="en-US" sz="1100" dirty="0">
                        <a:effectLst/>
                        <a:latin typeface="Calibri" panose="020F0502020204030204" pitchFamily="34" charset="0"/>
                        <a:ea typeface="Calibri" panose="020F0502020204030204" pitchFamily="34" charset="0"/>
                      </a:endParaRPr>
                    </a:p>
                  </a:txBody>
                  <a:tcPr marL="95250" marR="95250" marT="95250" marB="95250"/>
                </a:tc>
                <a:extLst>
                  <a:ext uri="{0D108BD9-81ED-4DB2-BD59-A6C34878D82A}">
                    <a16:rowId xmlns:a16="http://schemas.microsoft.com/office/drawing/2014/main" val="951916698"/>
                  </a:ext>
                </a:extLst>
              </a:tr>
              <a:tr h="0">
                <a:tc>
                  <a:txBody>
                    <a:bodyPr/>
                    <a:lstStyle/>
                    <a:p>
                      <a:pPr marL="0" marR="0">
                        <a:spcBef>
                          <a:spcPts val="750"/>
                        </a:spcBef>
                        <a:spcAft>
                          <a:spcPts val="750"/>
                        </a:spcAft>
                      </a:pPr>
                      <a:r>
                        <a:rPr lang="en-US" sz="1200" dirty="0">
                          <a:solidFill>
                            <a:sysClr val="windowText" lastClr="000000"/>
                          </a:solidFill>
                          <a:effectLst/>
                        </a:rPr>
                        <a:t>2</a:t>
                      </a:r>
                      <a:endParaRPr lang="en-US" sz="1100" dirty="0">
                        <a:solidFill>
                          <a:sysClr val="windowText" lastClr="000000"/>
                        </a:solidFill>
                        <a:effectLst/>
                        <a:latin typeface="Calibri" panose="020F0502020204030204" pitchFamily="34" charset="0"/>
                        <a:ea typeface="Calibri" panose="020F0502020204030204" pitchFamily="34" charset="0"/>
                      </a:endParaRPr>
                    </a:p>
                  </a:txBody>
                  <a:tcPr marL="95250" marR="95250" marT="95250" marB="95250"/>
                </a:tc>
                <a:tc>
                  <a:txBody>
                    <a:bodyPr/>
                    <a:lstStyle/>
                    <a:p>
                      <a:pPr marL="0" marR="0">
                        <a:spcBef>
                          <a:spcPts val="750"/>
                        </a:spcBef>
                        <a:spcAft>
                          <a:spcPts val="750"/>
                        </a:spcAft>
                      </a:pPr>
                      <a:r>
                        <a:rPr lang="en-US" sz="1200">
                          <a:effectLst/>
                        </a:rPr>
                        <a:t>Comprehensive</a:t>
                      </a:r>
                      <a:endParaRPr lang="en-US" sz="1100">
                        <a:effectLst/>
                        <a:latin typeface="Calibri" panose="020F0502020204030204" pitchFamily="34" charset="0"/>
                        <a:ea typeface="Calibri" panose="020F0502020204030204" pitchFamily="34" charset="0"/>
                      </a:endParaRPr>
                    </a:p>
                  </a:txBody>
                  <a:tcPr marL="95250" marR="95250" marT="95250" marB="95250"/>
                </a:tc>
                <a:tc>
                  <a:txBody>
                    <a:bodyPr/>
                    <a:lstStyle/>
                    <a:p>
                      <a:pPr marL="0" marR="0">
                        <a:spcBef>
                          <a:spcPts val="750"/>
                        </a:spcBef>
                        <a:spcAft>
                          <a:spcPts val="750"/>
                        </a:spcAft>
                      </a:pPr>
                      <a:r>
                        <a:rPr lang="en-US" sz="1200" dirty="0">
                          <a:effectLst/>
                        </a:rPr>
                        <a:t>Require certificates to not be revoked.</a:t>
                      </a:r>
                      <a:endParaRPr lang="en-US" sz="1100" dirty="0">
                        <a:effectLst/>
                        <a:latin typeface="Calibri" panose="020F0502020204030204" pitchFamily="34" charset="0"/>
                        <a:ea typeface="Calibri" panose="020F0502020204030204" pitchFamily="34" charset="0"/>
                      </a:endParaRPr>
                    </a:p>
                  </a:txBody>
                  <a:tcPr marL="95250" marR="95250" marT="95250" marB="95250"/>
                </a:tc>
                <a:extLst>
                  <a:ext uri="{0D108BD9-81ED-4DB2-BD59-A6C34878D82A}">
                    <a16:rowId xmlns:a16="http://schemas.microsoft.com/office/drawing/2014/main" val="4109778643"/>
                  </a:ext>
                </a:extLst>
              </a:tr>
            </a:tbl>
          </a:graphicData>
        </a:graphic>
      </p:graphicFrame>
      <p:sp>
        <p:nvSpPr>
          <p:cNvPr id="30" name="TextBox 29">
            <a:extLst>
              <a:ext uri="{FF2B5EF4-FFF2-40B4-BE49-F238E27FC236}">
                <a16:creationId xmlns:a16="http://schemas.microsoft.com/office/drawing/2014/main" id="{47D9ABB5-5BC7-4B02-919E-B25D02888F99}"/>
              </a:ext>
            </a:extLst>
          </p:cNvPr>
          <p:cNvSpPr txBox="1"/>
          <p:nvPr/>
        </p:nvSpPr>
        <p:spPr>
          <a:xfrm>
            <a:off x="349405" y="4042542"/>
            <a:ext cx="7800214" cy="461665"/>
          </a:xfrm>
          <a:prstGeom prst="rect">
            <a:avLst/>
          </a:prstGeom>
          <a:noFill/>
        </p:spPr>
        <p:txBody>
          <a:bodyPr wrap="square">
            <a:spAutoFit/>
          </a:bodyPr>
          <a:lstStyle/>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Registry configuration</a:t>
            </a:r>
            <a:r>
              <a:rPr lang="en-US" sz="1800" dirty="0">
                <a:solidFill>
                  <a:srgbClr val="1A1A1A"/>
                </a:solidFill>
                <a:latin typeface="Segoe UI" panose="020B0502040204020203" pitchFamily="34" charset="0"/>
                <a:cs typeface="Segoe UI" panose="020B0502040204020203" pitchFamily="34" charset="0"/>
              </a:rPr>
              <a:t>:</a:t>
            </a:r>
          </a:p>
        </p:txBody>
      </p:sp>
      <p:sp>
        <p:nvSpPr>
          <p:cNvPr id="28" name="Footer Placeholder 8">
            <a:extLst>
              <a:ext uri="{FF2B5EF4-FFF2-40B4-BE49-F238E27FC236}">
                <a16:creationId xmlns:a16="http://schemas.microsoft.com/office/drawing/2014/main" id="{B103DF36-627E-4F05-AD23-8FA1A7545A94}"/>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21953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Dataflow</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Text Placeholder 5">
            <a:extLst>
              <a:ext uri="{FF2B5EF4-FFF2-40B4-BE49-F238E27FC236}">
                <a16:creationId xmlns:a16="http://schemas.microsoft.com/office/drawing/2014/main" id="{842449B2-3C63-4754-9F6B-50A1FCDD8601}"/>
              </a:ext>
            </a:extLst>
          </p:cNvPr>
          <p:cNvSpPr txBox="1">
            <a:spLocks/>
          </p:cNvSpPr>
          <p:nvPr/>
        </p:nvSpPr>
        <p:spPr>
          <a:xfrm>
            <a:off x="252236" y="1919171"/>
            <a:ext cx="5410200" cy="5565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Dataflow is an advanced data preparation tool</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It is a collection of entities</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Managed in Power BI Service</a:t>
            </a:r>
          </a:p>
          <a:p>
            <a:pPr marL="285750" indent="-285750" defTabSz="914367">
              <a:defRPr/>
            </a:pPr>
            <a:endParaRPr lang="en-US" sz="2400" dirty="0">
              <a:solidFill>
                <a:srgbClr val="1A1A1A"/>
              </a:solidFill>
              <a:latin typeface="Segoe UI" panose="020B0502040204020203" pitchFamily="34" charset="0"/>
              <a:cs typeface="Segoe UI" panose="020B0502040204020203" pitchFamily="34" charset="0"/>
            </a:endParaRP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Three main steps:</a:t>
            </a:r>
          </a:p>
          <a:p>
            <a:pPr marL="742950" lvl="1" indent="-285750" defTabSz="914367">
              <a:defRPr/>
            </a:pPr>
            <a:r>
              <a:rPr lang="en-US" dirty="0">
                <a:solidFill>
                  <a:srgbClr val="1A1A1A"/>
                </a:solidFill>
                <a:latin typeface="Segoe UI" panose="020B0502040204020203" pitchFamily="34" charset="0"/>
                <a:cs typeface="Segoe UI" panose="020B0502040204020203" pitchFamily="34" charset="0"/>
              </a:rPr>
              <a:t>Author dataflow</a:t>
            </a:r>
          </a:p>
          <a:p>
            <a:pPr marL="742950" lvl="1" indent="-285750" defTabSz="914367">
              <a:defRPr/>
            </a:pPr>
            <a:r>
              <a:rPr lang="en-US" dirty="0">
                <a:solidFill>
                  <a:srgbClr val="1A1A1A"/>
                </a:solidFill>
                <a:latin typeface="Segoe UI" panose="020B0502040204020203" pitchFamily="34" charset="0"/>
                <a:cs typeface="Segoe UI" panose="020B0502040204020203" pitchFamily="34" charset="0"/>
              </a:rPr>
              <a:t>Schedule refresh</a:t>
            </a:r>
          </a:p>
          <a:p>
            <a:pPr marL="742950" lvl="1" indent="-285750" defTabSz="914367">
              <a:defRPr/>
            </a:pPr>
            <a:r>
              <a:rPr lang="en-US" dirty="0">
                <a:solidFill>
                  <a:srgbClr val="1A1A1A"/>
                </a:solidFill>
                <a:latin typeface="Segoe UI" panose="020B0502040204020203" pitchFamily="34" charset="0"/>
                <a:cs typeface="Segoe UI" panose="020B0502040204020203" pitchFamily="34" charset="0"/>
              </a:rPr>
              <a:t>Build dataset using Power BI Desktop</a:t>
            </a:r>
          </a:p>
          <a:p>
            <a:pPr marL="285750" indent="-285750" defTabSz="914367">
              <a:defRPr/>
            </a:pPr>
            <a:endParaRPr lang="en-US" dirty="0">
              <a:solidFill>
                <a:srgbClr val="1A1A1A"/>
              </a:solidFill>
            </a:endParaRPr>
          </a:p>
          <a:p>
            <a:pPr marL="285750" indent="-285750" defTabSz="914367">
              <a:defRPr/>
            </a:pPr>
            <a:endParaRPr lang="en-US" sz="2400" dirty="0">
              <a:solidFill>
                <a:srgbClr val="1A1A1A"/>
              </a:solidFill>
            </a:endParaRPr>
          </a:p>
        </p:txBody>
      </p:sp>
      <p:sp>
        <p:nvSpPr>
          <p:cNvPr id="8" name="Footer Placeholder 8">
            <a:extLst>
              <a:ext uri="{FF2B5EF4-FFF2-40B4-BE49-F238E27FC236}">
                <a16:creationId xmlns:a16="http://schemas.microsoft.com/office/drawing/2014/main" id="{F0F7BC28-D506-4453-95D4-B84B21566AA8}"/>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grpSp>
        <p:nvGrpSpPr>
          <p:cNvPr id="27" name="Group 26">
            <a:extLst>
              <a:ext uri="{FF2B5EF4-FFF2-40B4-BE49-F238E27FC236}">
                <a16:creationId xmlns:a16="http://schemas.microsoft.com/office/drawing/2014/main" id="{FC443B2B-7545-4C8C-818F-AF91AEF3AABB}"/>
              </a:ext>
            </a:extLst>
          </p:cNvPr>
          <p:cNvGrpSpPr/>
          <p:nvPr/>
        </p:nvGrpSpPr>
        <p:grpSpPr>
          <a:xfrm>
            <a:off x="4800085" y="1980112"/>
            <a:ext cx="6892715" cy="4334277"/>
            <a:chOff x="4800085" y="1980112"/>
            <a:chExt cx="6892715" cy="4334277"/>
          </a:xfrm>
        </p:grpSpPr>
        <p:pic>
          <p:nvPicPr>
            <p:cNvPr id="6" name="Picture 5">
              <a:extLst>
                <a:ext uri="{FF2B5EF4-FFF2-40B4-BE49-F238E27FC236}">
                  <a16:creationId xmlns:a16="http://schemas.microsoft.com/office/drawing/2014/main" id="{C4D12368-B2D6-4EC1-880B-0F5C30AD65EA}"/>
                </a:ext>
              </a:extLst>
            </p:cNvPr>
            <p:cNvPicPr>
              <a:picLocks noChangeAspect="1"/>
            </p:cNvPicPr>
            <p:nvPr/>
          </p:nvPicPr>
          <p:blipFill>
            <a:blip r:embed="rId3"/>
            <a:stretch>
              <a:fillRect/>
            </a:stretch>
          </p:blipFill>
          <p:spPr>
            <a:xfrm>
              <a:off x="4800085" y="1980112"/>
              <a:ext cx="3943731" cy="2897775"/>
            </a:xfrm>
            <a:prstGeom prst="rect">
              <a:avLst/>
            </a:prstGeom>
          </p:spPr>
        </p:pic>
        <p:pic>
          <p:nvPicPr>
            <p:cNvPr id="10" name="Picture 9">
              <a:extLst>
                <a:ext uri="{FF2B5EF4-FFF2-40B4-BE49-F238E27FC236}">
                  <a16:creationId xmlns:a16="http://schemas.microsoft.com/office/drawing/2014/main" id="{F795DB14-1D63-435F-AFA0-9C0D3A7D5AC0}"/>
                </a:ext>
              </a:extLst>
            </p:cNvPr>
            <p:cNvPicPr>
              <a:picLocks noChangeAspect="1"/>
            </p:cNvPicPr>
            <p:nvPr/>
          </p:nvPicPr>
          <p:blipFill>
            <a:blip r:embed="rId4"/>
            <a:stretch>
              <a:fillRect/>
            </a:stretch>
          </p:blipFill>
          <p:spPr>
            <a:xfrm>
              <a:off x="7617515" y="2990307"/>
              <a:ext cx="4075285" cy="1811669"/>
            </a:xfrm>
            <a:prstGeom prst="rect">
              <a:avLst/>
            </a:prstGeom>
          </p:spPr>
        </p:pic>
        <p:pic>
          <p:nvPicPr>
            <p:cNvPr id="12" name="Picture 11">
              <a:extLst>
                <a:ext uri="{FF2B5EF4-FFF2-40B4-BE49-F238E27FC236}">
                  <a16:creationId xmlns:a16="http://schemas.microsoft.com/office/drawing/2014/main" id="{31737FCB-40B6-4DD9-8C88-AC5E04CD89EE}"/>
                </a:ext>
              </a:extLst>
            </p:cNvPr>
            <p:cNvPicPr>
              <a:picLocks noChangeAspect="1"/>
            </p:cNvPicPr>
            <p:nvPr/>
          </p:nvPicPr>
          <p:blipFill>
            <a:blip r:embed="rId5"/>
            <a:stretch>
              <a:fillRect/>
            </a:stretch>
          </p:blipFill>
          <p:spPr>
            <a:xfrm>
              <a:off x="7299070" y="5012709"/>
              <a:ext cx="4114949" cy="1301680"/>
            </a:xfrm>
            <a:prstGeom prst="rect">
              <a:avLst/>
            </a:prstGeom>
          </p:spPr>
        </p:pic>
        <p:cxnSp>
          <p:nvCxnSpPr>
            <p:cNvPr id="17" name="Connector: Curved 16">
              <a:extLst>
                <a:ext uri="{FF2B5EF4-FFF2-40B4-BE49-F238E27FC236}">
                  <a16:creationId xmlns:a16="http://schemas.microsoft.com/office/drawing/2014/main" id="{34269A14-B95F-40F6-9383-03A0B3622AD8}"/>
                </a:ext>
              </a:extLst>
            </p:cNvPr>
            <p:cNvCxnSpPr>
              <a:cxnSpLocks/>
              <a:endCxn id="10" idx="0"/>
            </p:cNvCxnSpPr>
            <p:nvPr/>
          </p:nvCxnSpPr>
          <p:spPr>
            <a:xfrm>
              <a:off x="7281102" y="2614961"/>
              <a:ext cx="2374056" cy="375346"/>
            </a:xfrm>
            <a:prstGeom prst="curvedConnector2">
              <a:avLst/>
            </a:prstGeom>
            <a:ln w="19050">
              <a:solidFill>
                <a:srgbClr val="FF69B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9645E09D-077E-4E7E-A32C-D1069DC37AA4}"/>
                </a:ext>
              </a:extLst>
            </p:cNvPr>
            <p:cNvCxnSpPr>
              <a:cxnSpLocks/>
              <a:stCxn id="10" idx="3"/>
            </p:cNvCxnSpPr>
            <p:nvPr/>
          </p:nvCxnSpPr>
          <p:spPr>
            <a:xfrm flipH="1">
              <a:off x="9840954" y="3896142"/>
              <a:ext cx="1851846" cy="1166512"/>
            </a:xfrm>
            <a:prstGeom prst="curvedConnector3">
              <a:avLst>
                <a:gd name="adj1" fmla="val -12344"/>
              </a:avLst>
            </a:prstGeom>
            <a:ln w="19050">
              <a:solidFill>
                <a:srgbClr val="FF69B4"/>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663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Dataflow</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Text Placeholder 5">
            <a:extLst>
              <a:ext uri="{FF2B5EF4-FFF2-40B4-BE49-F238E27FC236}">
                <a16:creationId xmlns:a16="http://schemas.microsoft.com/office/drawing/2014/main" id="{66CD29CC-ECB9-4421-90FD-57D30DBAEF1B}"/>
              </a:ext>
            </a:extLst>
          </p:cNvPr>
          <p:cNvSpPr txBox="1">
            <a:spLocks/>
          </p:cNvSpPr>
          <p:nvPr/>
        </p:nvSpPr>
        <p:spPr>
          <a:xfrm>
            <a:off x="179707" y="1946403"/>
            <a:ext cx="5410200" cy="5565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defRPr/>
            </a:pPr>
            <a:r>
              <a:rPr lang="en-US" sz="2200" dirty="0">
                <a:solidFill>
                  <a:srgbClr val="1A1A1A"/>
                </a:solidFill>
                <a:latin typeface="Segoe UI" panose="020B0502040204020203" pitchFamily="34" charset="0"/>
                <a:cs typeface="Segoe UI" panose="020B0502040204020203" pitchFamily="34" charset="0"/>
              </a:rPr>
              <a:t>Dataflows are created and managed in workspaces by using the Power BI service</a:t>
            </a:r>
          </a:p>
          <a:p>
            <a:pPr marL="285750" indent="-285750" defTabSz="914367">
              <a:defRPr/>
            </a:pPr>
            <a:r>
              <a:rPr lang="en-US" sz="2200" dirty="0">
                <a:solidFill>
                  <a:srgbClr val="1A1A1A"/>
                </a:solidFill>
                <a:latin typeface="Segoe UI" panose="020B0502040204020203" pitchFamily="34" charset="0"/>
                <a:cs typeface="Segoe UI" panose="020B0502040204020203" pitchFamily="34" charset="0"/>
              </a:rPr>
              <a:t>Data is stored as entities in the Common Data Model in Azure Data Lake Storage Gen2</a:t>
            </a:r>
          </a:p>
          <a:p>
            <a:pPr marL="285750" indent="-285750" defTabSz="914367">
              <a:defRPr/>
            </a:pPr>
            <a:r>
              <a:rPr lang="en-US" sz="2200" dirty="0">
                <a:solidFill>
                  <a:srgbClr val="1A1A1A"/>
                </a:solidFill>
                <a:latin typeface="Segoe UI" panose="020B0502040204020203" pitchFamily="34" charset="0"/>
                <a:cs typeface="Segoe UI" panose="020B0502040204020203" pitchFamily="34" charset="0"/>
              </a:rPr>
              <a:t>Ingest data from on-premises or cloud data sources</a:t>
            </a:r>
          </a:p>
          <a:p>
            <a:pPr marL="285750" indent="-285750" defTabSz="914367">
              <a:defRPr/>
            </a:pPr>
            <a:r>
              <a:rPr lang="en-US" sz="2200" dirty="0">
                <a:solidFill>
                  <a:srgbClr val="1A1A1A"/>
                </a:solidFill>
                <a:latin typeface="Segoe UI" panose="020B0502040204020203" pitchFamily="34" charset="0"/>
                <a:cs typeface="Segoe UI" panose="020B0502040204020203" pitchFamily="34" charset="0"/>
              </a:rPr>
              <a:t>Ability to map, edit and extend standard entities</a:t>
            </a:r>
          </a:p>
          <a:p>
            <a:pPr marL="285750" indent="-285750" defTabSz="914367">
              <a:defRPr/>
            </a:pPr>
            <a:r>
              <a:rPr lang="en-US" sz="2200" dirty="0">
                <a:solidFill>
                  <a:srgbClr val="1A1A1A"/>
                </a:solidFill>
                <a:latin typeface="Segoe UI" panose="020B0502040204020203" pitchFamily="34" charset="0"/>
                <a:cs typeface="Segoe UI" panose="020B0502040204020203" pitchFamily="34" charset="0"/>
              </a:rPr>
              <a:t>Ability to create custom entities</a:t>
            </a:r>
          </a:p>
          <a:p>
            <a:pPr marL="285750" indent="-285750" defTabSz="914367">
              <a:defRPr/>
            </a:pPr>
            <a:r>
              <a:rPr lang="en-US" sz="2200" dirty="0">
                <a:solidFill>
                  <a:srgbClr val="1A1A1A"/>
                </a:solidFill>
                <a:latin typeface="Segoe UI" panose="020B0502040204020203" pitchFamily="34" charset="0"/>
                <a:cs typeface="Segoe UI" panose="020B0502040204020203" pitchFamily="34" charset="0"/>
              </a:rPr>
              <a:t>Create Power BI datasets using dataflow</a:t>
            </a:r>
          </a:p>
          <a:p>
            <a:pPr marL="285750" indent="-285750" defTabSz="914367">
              <a:defRPr/>
            </a:pPr>
            <a:r>
              <a:rPr lang="en-US" sz="2200" dirty="0">
                <a:solidFill>
                  <a:srgbClr val="1A1A1A"/>
                </a:solidFill>
                <a:latin typeface="Segoe UI" panose="020B0502040204020203" pitchFamily="34" charset="0"/>
                <a:cs typeface="Segoe UI" panose="020B0502040204020203" pitchFamily="34" charset="0"/>
              </a:rPr>
              <a:t>Ability to schedule refresh</a:t>
            </a:r>
          </a:p>
          <a:p>
            <a:pPr marL="285750" indent="-285750" defTabSz="914367">
              <a:defRPr/>
            </a:pPr>
            <a:endParaRPr lang="en-US" sz="2400" dirty="0">
              <a:solidFill>
                <a:srgbClr val="1A1A1A"/>
              </a:solidFill>
            </a:endParaRPr>
          </a:p>
          <a:p>
            <a:pPr marL="285750" indent="-285750" defTabSz="914367">
              <a:defRPr/>
            </a:pPr>
            <a:endParaRPr lang="en-US" sz="2400" dirty="0">
              <a:solidFill>
                <a:srgbClr val="1A1A1A"/>
              </a:solidFill>
            </a:endParaRPr>
          </a:p>
        </p:txBody>
      </p:sp>
      <p:pic>
        <p:nvPicPr>
          <p:cNvPr id="3" name="Picture 2" descr="Use dataflows in Power BI">
            <a:extLst>
              <a:ext uri="{FF2B5EF4-FFF2-40B4-BE49-F238E27FC236}">
                <a16:creationId xmlns:a16="http://schemas.microsoft.com/office/drawing/2014/main" id="{533B439D-D8BC-4F6B-93AD-2BF475737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907" y="2082882"/>
            <a:ext cx="6466534" cy="399025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8">
            <a:extLst>
              <a:ext uri="{FF2B5EF4-FFF2-40B4-BE49-F238E27FC236}">
                <a16:creationId xmlns:a16="http://schemas.microsoft.com/office/drawing/2014/main" id="{160DD116-8600-40C2-85D1-2E7E17481464}"/>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21502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Dataflow Capabilities on Power BI Premium</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pic>
        <p:nvPicPr>
          <p:cNvPr id="2" name="Picture 1" descr="Dataflow capabilities for Power BI Pro versus Power BI Premium">
            <a:extLst>
              <a:ext uri="{FF2B5EF4-FFF2-40B4-BE49-F238E27FC236}">
                <a16:creationId xmlns:a16="http://schemas.microsoft.com/office/drawing/2014/main" id="{436055B1-ABF8-43EB-A53B-7FFF7E372F83}"/>
              </a:ext>
            </a:extLst>
          </p:cNvPr>
          <p:cNvPicPr>
            <a:picLocks noChangeAspect="1"/>
          </p:cNvPicPr>
          <p:nvPr/>
        </p:nvPicPr>
        <p:blipFill>
          <a:blip r:embed="rId3"/>
          <a:stretch>
            <a:fillRect/>
          </a:stretch>
        </p:blipFill>
        <p:spPr>
          <a:xfrm>
            <a:off x="1888273" y="2006100"/>
            <a:ext cx="6819092" cy="4534123"/>
          </a:xfrm>
          <a:prstGeom prst="rect">
            <a:avLst/>
          </a:prstGeom>
        </p:spPr>
      </p:pic>
      <p:sp>
        <p:nvSpPr>
          <p:cNvPr id="6" name="Footer Placeholder 8">
            <a:extLst>
              <a:ext uri="{FF2B5EF4-FFF2-40B4-BE49-F238E27FC236}">
                <a16:creationId xmlns:a16="http://schemas.microsoft.com/office/drawing/2014/main" id="{87943C39-9A65-4BA9-AA62-50DCE162741F}"/>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66997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Dataflow</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Text Placeholder 5">
            <a:extLst>
              <a:ext uri="{FF2B5EF4-FFF2-40B4-BE49-F238E27FC236}">
                <a16:creationId xmlns:a16="http://schemas.microsoft.com/office/drawing/2014/main" id="{52367D3C-A520-4AEB-B9FF-E7B82CACA995}"/>
              </a:ext>
            </a:extLst>
          </p:cNvPr>
          <p:cNvSpPr txBox="1">
            <a:spLocks/>
          </p:cNvSpPr>
          <p:nvPr/>
        </p:nvSpPr>
        <p:spPr>
          <a:xfrm>
            <a:off x="293648" y="1956342"/>
            <a:ext cx="5410200" cy="5565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Define new entities</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Link entities from other dataflows</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Import model</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Attach a Common Data Model folder</a:t>
            </a:r>
          </a:p>
          <a:p>
            <a:pPr marL="742950" lvl="1" indent="-285750" defTabSz="914367">
              <a:defRPr/>
            </a:pPr>
            <a:r>
              <a:rPr lang="en-US" dirty="0">
                <a:solidFill>
                  <a:srgbClr val="1A1A1A"/>
                </a:solidFill>
                <a:latin typeface="Segoe UI" panose="020B0502040204020203" pitchFamily="34" charset="0"/>
                <a:cs typeface="Segoe UI" panose="020B0502040204020203" pitchFamily="34" charset="0"/>
              </a:rPr>
              <a:t>Require Storage Blob Data Owner role of the storage account</a:t>
            </a:r>
          </a:p>
          <a:p>
            <a:pPr marL="742950" lvl="1" indent="-285750" defTabSz="914367">
              <a:defRPr/>
            </a:pPr>
            <a:r>
              <a:rPr lang="en-US" dirty="0">
                <a:solidFill>
                  <a:srgbClr val="1A1A1A"/>
                </a:solidFill>
                <a:latin typeface="Segoe UI" panose="020B0502040204020203" pitchFamily="34" charset="0"/>
                <a:cs typeface="Segoe UI" panose="020B0502040204020203" pitchFamily="34" charset="0"/>
              </a:rPr>
              <a:t>Require Read Access and Execute Access ACLs on both the CDM folder itself and any files or folders within it</a:t>
            </a:r>
          </a:p>
          <a:p>
            <a:pPr marL="285750" indent="-285750" defTabSz="914367">
              <a:defRPr/>
            </a:pPr>
            <a:endParaRPr lang="en-US" sz="2400" dirty="0">
              <a:solidFill>
                <a:srgbClr val="1A1A1A"/>
              </a:solidFill>
            </a:endParaRPr>
          </a:p>
        </p:txBody>
      </p:sp>
      <p:pic>
        <p:nvPicPr>
          <p:cNvPr id="3" name="Picture 2" descr="How screen for starting a dataflow">
            <a:extLst>
              <a:ext uri="{FF2B5EF4-FFF2-40B4-BE49-F238E27FC236}">
                <a16:creationId xmlns:a16="http://schemas.microsoft.com/office/drawing/2014/main" id="{46F4F1AC-20D9-4EC9-85D5-27528CA6F39C}"/>
              </a:ext>
            </a:extLst>
          </p:cNvPr>
          <p:cNvPicPr>
            <a:picLocks noChangeAspect="1"/>
          </p:cNvPicPr>
          <p:nvPr/>
        </p:nvPicPr>
        <p:blipFill>
          <a:blip r:embed="rId3"/>
          <a:stretch>
            <a:fillRect/>
          </a:stretch>
        </p:blipFill>
        <p:spPr>
          <a:xfrm>
            <a:off x="6377952" y="2099103"/>
            <a:ext cx="5127989" cy="3834390"/>
          </a:xfrm>
          <a:prstGeom prst="rect">
            <a:avLst/>
          </a:prstGeom>
        </p:spPr>
      </p:pic>
      <p:sp>
        <p:nvSpPr>
          <p:cNvPr id="8" name="Footer Placeholder 8">
            <a:extLst>
              <a:ext uri="{FF2B5EF4-FFF2-40B4-BE49-F238E27FC236}">
                <a16:creationId xmlns:a16="http://schemas.microsoft.com/office/drawing/2014/main" id="{E3C14BA1-0DB1-4E3C-8311-68861F562156}"/>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43416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Template Apps – Install Packaged</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Rectangle 1">
            <a:extLst>
              <a:ext uri="{FF2B5EF4-FFF2-40B4-BE49-F238E27FC236}">
                <a16:creationId xmlns:a16="http://schemas.microsoft.com/office/drawing/2014/main" id="{D75FF7BE-CE71-4041-8B21-FF822DB450DD}"/>
              </a:ext>
            </a:extLst>
          </p:cNvPr>
          <p:cNvSpPr/>
          <p:nvPr/>
        </p:nvSpPr>
        <p:spPr>
          <a:xfrm>
            <a:off x="329252" y="1905562"/>
            <a:ext cx="7609840" cy="461665"/>
          </a:xfrm>
          <a:prstGeom prst="rect">
            <a:avLst/>
          </a:prstGeom>
        </p:spPr>
        <p:txBody>
          <a:bodyPr wrap="none">
            <a:spAutoFit/>
          </a:bodyPr>
          <a:lstStyle/>
          <a:p>
            <a:r>
              <a:rPr lang="en-US" sz="24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Insights for your organization or for usage monitoring </a:t>
            </a:r>
          </a:p>
        </p:txBody>
      </p:sp>
      <p:pic>
        <p:nvPicPr>
          <p:cNvPr id="3" name="Partner Solutions" descr="screen capture of app results page for applications in Power BI">
            <a:extLst>
              <a:ext uri="{FF2B5EF4-FFF2-40B4-BE49-F238E27FC236}">
                <a16:creationId xmlns:a16="http://schemas.microsoft.com/office/drawing/2014/main" id="{BA466BCF-488B-400B-8BA0-1EDF5654091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44"/>
          <a:stretch/>
        </p:blipFill>
        <p:spPr>
          <a:xfrm>
            <a:off x="329252" y="2460992"/>
            <a:ext cx="6067186" cy="3783679"/>
          </a:xfrm>
          <a:prstGeom prst="rect">
            <a:avLst/>
          </a:prstGeom>
          <a:ln>
            <a:noFill/>
          </a:ln>
          <a:effectLst>
            <a:outerShdw blurRad="292100" dist="139700" dir="2700000" algn="tl" rotWithShape="0">
              <a:srgbClr val="333333">
                <a:alpha val="65000"/>
              </a:srgbClr>
            </a:outerShdw>
          </a:effectLst>
        </p:spPr>
      </p:pic>
      <p:pic>
        <p:nvPicPr>
          <p:cNvPr id="4" name="Picture 3" descr="Screen capture of existing template applicaitons">
            <a:extLst>
              <a:ext uri="{FF2B5EF4-FFF2-40B4-BE49-F238E27FC236}">
                <a16:creationId xmlns:a16="http://schemas.microsoft.com/office/drawing/2014/main" id="{31205ED3-CA20-44A5-AB9F-E02D698B50FA}"/>
              </a:ext>
            </a:extLst>
          </p:cNvPr>
          <p:cNvPicPr>
            <a:picLocks noChangeAspect="1"/>
          </p:cNvPicPr>
          <p:nvPr/>
        </p:nvPicPr>
        <p:blipFill>
          <a:blip r:embed="rId4"/>
          <a:stretch>
            <a:fillRect/>
          </a:stretch>
        </p:blipFill>
        <p:spPr>
          <a:xfrm>
            <a:off x="4215087" y="3429000"/>
            <a:ext cx="7276717" cy="3115234"/>
          </a:xfrm>
          <a:prstGeom prst="rect">
            <a:avLst/>
          </a:prstGeom>
          <a:ln>
            <a:noFill/>
          </a:ln>
          <a:effectLst>
            <a:outerShdw blurRad="292100" dist="139700" dir="2700000" algn="tl" rotWithShape="0">
              <a:srgbClr val="333333">
                <a:alpha val="65000"/>
              </a:srgbClr>
            </a:outerShdw>
          </a:effectLst>
        </p:spPr>
      </p:pic>
      <p:sp>
        <p:nvSpPr>
          <p:cNvPr id="8" name="Footer Placeholder 8">
            <a:extLst>
              <a:ext uri="{FF2B5EF4-FFF2-40B4-BE49-F238E27FC236}">
                <a16:creationId xmlns:a16="http://schemas.microsoft.com/office/drawing/2014/main" id="{1FC8BC9B-E67B-4E35-B945-6CB5FDEC6910}"/>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53312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Template App – Update App</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3" name="Footer Placeholder 8">
            <a:extLst>
              <a:ext uri="{FF2B5EF4-FFF2-40B4-BE49-F238E27FC236}">
                <a16:creationId xmlns:a16="http://schemas.microsoft.com/office/drawing/2014/main" id="{0F108B3C-717B-4C62-BC09-76A5BFF5D469}"/>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8" name="Picture 7" descr="Graphical user interface, application&#10;&#10;Description automatically generated">
            <a:extLst>
              <a:ext uri="{FF2B5EF4-FFF2-40B4-BE49-F238E27FC236}">
                <a16:creationId xmlns:a16="http://schemas.microsoft.com/office/drawing/2014/main" id="{A6B54A96-4489-4433-91D3-64FEF7504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66" y="1881381"/>
            <a:ext cx="11466667" cy="3095238"/>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B06EE827-899A-4836-B0E5-E69591813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740" y="3563949"/>
            <a:ext cx="5414074" cy="2825339"/>
          </a:xfrm>
          <a:prstGeom prst="rect">
            <a:avLst/>
          </a:prstGeom>
        </p:spPr>
      </p:pic>
    </p:spTree>
    <p:extLst>
      <p:ext uri="{BB962C8B-B14F-4D97-AF65-F5344CB8AC3E}">
        <p14:creationId xmlns:p14="http://schemas.microsoft.com/office/powerpoint/2010/main" val="191594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Template Apps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aphicFrame>
        <p:nvGraphicFramePr>
          <p:cNvPr id="2" name="Table 1" descr="Template apps Table">
            <a:extLst>
              <a:ext uri="{FF2B5EF4-FFF2-40B4-BE49-F238E27FC236}">
                <a16:creationId xmlns:a16="http://schemas.microsoft.com/office/drawing/2014/main" id="{95F08B1F-6D13-4942-A41C-42F212892B40}"/>
              </a:ext>
            </a:extLst>
          </p:cNvPr>
          <p:cNvGraphicFramePr>
            <a:graphicFrameLocks noGrp="1"/>
          </p:cNvGraphicFramePr>
          <p:nvPr>
            <p:extLst>
              <p:ext uri="{D42A27DB-BD31-4B8C-83A1-F6EECF244321}">
                <p14:modId xmlns:p14="http://schemas.microsoft.com/office/powerpoint/2010/main" val="1095475476"/>
              </p:ext>
            </p:extLst>
          </p:nvPr>
        </p:nvGraphicFramePr>
        <p:xfrm>
          <a:off x="789827" y="1790181"/>
          <a:ext cx="10366252" cy="4773635"/>
        </p:xfrm>
        <a:graphic>
          <a:graphicData uri="http://schemas.openxmlformats.org/drawingml/2006/table">
            <a:tbl>
              <a:tblPr firstRow="1" bandRow="1">
                <a:tableStyleId>{17292A2E-F333-43FB-9621-5CBBE7FDCDCB}</a:tableStyleId>
              </a:tblPr>
              <a:tblGrid>
                <a:gridCol w="10366252">
                  <a:extLst>
                    <a:ext uri="{9D8B030D-6E8A-4147-A177-3AD203B41FA5}">
                      <a16:colId xmlns:a16="http://schemas.microsoft.com/office/drawing/2014/main" val="2996612661"/>
                    </a:ext>
                  </a:extLst>
                </a:gridCol>
              </a:tblGrid>
              <a:tr h="969268">
                <a:tc>
                  <a:txBody>
                    <a:bodyPr/>
                    <a:lstStyle/>
                    <a:p>
                      <a:pPr algn="ctr"/>
                      <a:r>
                        <a:rPr lang="en-US" sz="2800" dirty="0">
                          <a:solidFill>
                            <a:schemeClr val="tx1"/>
                          </a:solidFill>
                          <a:latin typeface="Segoe UI" panose="020B0502040204020203" pitchFamily="34" charset="0"/>
                          <a:cs typeface="Segoe UI" panose="020B0502040204020203" pitchFamily="34" charset="0"/>
                        </a:rPr>
                        <a:t>Template apps</a:t>
                      </a:r>
                      <a:endParaRPr lang="en-US" sz="2800" b="1" dirty="0">
                        <a:solidFill>
                          <a:schemeClr val="tx1"/>
                        </a:solidFill>
                        <a:latin typeface="Segoe UI" panose="020B0502040204020203" pitchFamily="34" charset="0"/>
                        <a:cs typeface="Segoe UI" panose="020B0502040204020203" pitchFamily="34" charset="0"/>
                      </a:endParaRPr>
                    </a:p>
                  </a:txBody>
                  <a:tcPr marL="182880" marR="182880" marT="91440" marB="182880" anchor="b">
                    <a:solidFill>
                      <a:srgbClr val="FFCC00"/>
                    </a:solidFill>
                  </a:tcPr>
                </a:tc>
                <a:extLst>
                  <a:ext uri="{0D108BD9-81ED-4DB2-BD59-A6C34878D82A}">
                    <a16:rowId xmlns:a16="http://schemas.microsoft.com/office/drawing/2014/main" val="3145644821"/>
                  </a:ext>
                </a:extLst>
              </a:tr>
              <a:tr h="1472095">
                <a:tc>
                  <a:txBody>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400" u="none" strike="noStrike" kern="1200" cap="none" spc="0" normalizeH="0" baseline="0" noProof="0" dirty="0">
                          <a:ln>
                            <a:noFill/>
                          </a:ln>
                          <a:effectLst/>
                          <a:uLnTx/>
                          <a:uFillTx/>
                          <a:latin typeface="Segoe UI" panose="020B0502040204020203" pitchFamily="34" charset="0"/>
                          <a:cs typeface="Segoe UI" panose="020B0502040204020203" pitchFamily="34" charset="0"/>
                        </a:rPr>
                        <a:t>PRO user experience: Customize everything, once installed in your tenant, it’s like any other content you have in Power BI</a:t>
                      </a: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182880" anchor="ctr"/>
                </a:tc>
                <a:extLst>
                  <a:ext uri="{0D108BD9-81ED-4DB2-BD59-A6C34878D82A}">
                    <a16:rowId xmlns:a16="http://schemas.microsoft.com/office/drawing/2014/main" val="2456864360"/>
                  </a:ext>
                </a:extLst>
              </a:tr>
              <a:tr h="1166136">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u="none" strike="noStrike" kern="1200" cap="none" spc="0" normalizeH="0" baseline="0" noProof="0" dirty="0">
                          <a:ln>
                            <a:noFill/>
                          </a:ln>
                          <a:effectLst/>
                          <a:uLnTx/>
                          <a:uFillTx/>
                          <a:latin typeface="Segoe UI" panose="020B0502040204020203" pitchFamily="34" charset="0"/>
                          <a:cs typeface="Segoe UI" panose="020B0502040204020203" pitchFamily="34" charset="0"/>
                        </a:rPr>
                        <a:t>Get continuous updates to content you installed either side by side or in place overwrite (WIP)</a:t>
                      </a: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182880" anchor="ctr"/>
                </a:tc>
                <a:extLst>
                  <a:ext uri="{0D108BD9-81ED-4DB2-BD59-A6C34878D82A}">
                    <a16:rowId xmlns:a16="http://schemas.microsoft.com/office/drawing/2014/main" val="4233614090"/>
                  </a:ext>
                </a:extLst>
              </a:tr>
              <a:tr h="1166136">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u="none" strike="noStrike" kern="1200" cap="none" spc="0" normalizeH="0" baseline="0" noProof="0" dirty="0">
                          <a:ln>
                            <a:noFill/>
                          </a:ln>
                          <a:effectLst/>
                          <a:uLnTx/>
                          <a:uFillTx/>
                          <a:latin typeface="Segoe UI" panose="020B0502040204020203" pitchFamily="34" charset="0"/>
                          <a:cs typeface="Segoe UI" panose="020B0502040204020203" pitchFamily="34" charset="0"/>
                        </a:rPr>
                        <a:t>As an administrator define who in the organization can install apps</a:t>
                      </a: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182880" anchor="ctr"/>
                </a:tc>
                <a:extLst>
                  <a:ext uri="{0D108BD9-81ED-4DB2-BD59-A6C34878D82A}">
                    <a16:rowId xmlns:a16="http://schemas.microsoft.com/office/drawing/2014/main" val="2371706693"/>
                  </a:ext>
                </a:extLst>
              </a:tr>
            </a:tbl>
          </a:graphicData>
        </a:graphic>
      </p:graphicFrame>
      <p:sp>
        <p:nvSpPr>
          <p:cNvPr id="6" name="Footer Placeholder 8">
            <a:extLst>
              <a:ext uri="{FF2B5EF4-FFF2-40B4-BE49-F238E27FC236}">
                <a16:creationId xmlns:a16="http://schemas.microsoft.com/office/drawing/2014/main" id="{86FCF8A1-950E-4ACC-A2F6-4B546A8833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84669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Pro vs Premium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39B972DE-6294-4FE1-8D1B-0A21601B42E0}"/>
              </a:ext>
            </a:extLst>
          </p:cNvPr>
          <p:cNvSpPr txBox="1">
            <a:spLocks/>
          </p:cNvSpPr>
          <p:nvPr/>
        </p:nvSpPr>
        <p:spPr>
          <a:xfrm>
            <a:off x="271248" y="1978588"/>
            <a:ext cx="11018838" cy="4494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Pro is about </a:t>
            </a:r>
            <a:r>
              <a:rPr lang="en-US" sz="2400" b="1" dirty="0">
                <a:solidFill>
                  <a:schemeClr val="tx1">
                    <a:lumMod val="65000"/>
                    <a:lumOff val="35000"/>
                  </a:schemeClr>
                </a:solidFill>
                <a:latin typeface="Segoe UI" panose="020B0502040204020203" pitchFamily="34" charset="0"/>
                <a:cs typeface="Segoe UI" panose="020B0502040204020203" pitchFamily="34" charset="0"/>
              </a:rPr>
              <a:t>users</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Per-user license</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Gives access to sharing and collaboration features</a:t>
            </a:r>
          </a:p>
          <a:p>
            <a:pPr marL="400050" lvl="1" indent="-285750" defTabSz="914367">
              <a:defRPr/>
            </a:pPr>
            <a:endParaRPr lang="en-US" dirty="0">
              <a:solidFill>
                <a:srgbClr val="1A1A1A"/>
              </a:solidFill>
              <a:latin typeface="Segoe UI" panose="020B0502040204020203" pitchFamily="34" charset="0"/>
              <a:cs typeface="Segoe UI" panose="020B0502040204020203" pitchFamily="34" charset="0"/>
            </a:endParaRPr>
          </a:p>
          <a:p>
            <a:pPr marL="11430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Premium is about </a:t>
            </a:r>
            <a:r>
              <a:rPr lang="en-US" sz="2400" b="1" dirty="0">
                <a:solidFill>
                  <a:schemeClr val="tx1">
                    <a:lumMod val="65000"/>
                    <a:lumOff val="35000"/>
                  </a:schemeClr>
                </a:solidFill>
                <a:latin typeface="Segoe UI" panose="020B0502040204020203" pitchFamily="34" charset="0"/>
                <a:cs typeface="Segoe UI" panose="020B0502040204020203" pitchFamily="34" charset="0"/>
              </a:rPr>
              <a:t>content</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Dedicated capacity (think Virtual Machine)</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Provides resources (Processor/Memory)</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Can enable content to be shared with non-Pro users</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Support for 10GB models, dataset can be refreshed up to 12GB</a:t>
            </a:r>
          </a:p>
          <a:p>
            <a:pPr lvl="1"/>
            <a:endParaRPr lang="en-US" dirty="0"/>
          </a:p>
        </p:txBody>
      </p:sp>
      <p:sp>
        <p:nvSpPr>
          <p:cNvPr id="8" name="Footer Placeholder 8">
            <a:extLst>
              <a:ext uri="{FF2B5EF4-FFF2-40B4-BE49-F238E27FC236}">
                <a16:creationId xmlns:a16="http://schemas.microsoft.com/office/drawing/2014/main" id="{C58EA8E5-A91D-4742-8233-C993C290515A}"/>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853195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Template App Governance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Text Placeholder 6">
            <a:extLst>
              <a:ext uri="{FF2B5EF4-FFF2-40B4-BE49-F238E27FC236}">
                <a16:creationId xmlns:a16="http://schemas.microsoft.com/office/drawing/2014/main" id="{5B0344DF-BA16-46F1-9629-D3E6F1C5B364}"/>
              </a:ext>
            </a:extLst>
          </p:cNvPr>
          <p:cNvSpPr txBox="1">
            <a:spLocks/>
          </p:cNvSpPr>
          <p:nvPr/>
        </p:nvSpPr>
        <p:spPr>
          <a:xfrm>
            <a:off x="376938" y="1948440"/>
            <a:ext cx="4998982" cy="458739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lang="en-US" sz="2400" dirty="0">
                <a:solidFill>
                  <a:srgbClr val="1A1A1A"/>
                </a:solidFill>
                <a:latin typeface="Segoe UI" panose="020B0502040204020203" pitchFamily="34" charset="0"/>
              </a:rPr>
              <a:t>Control who can install 1st or 3rd party apps from: </a:t>
            </a:r>
          </a:p>
          <a:p>
            <a:pPr marL="228600" marR="0" lvl="0" indent="-228600" algn="l" defTabSz="932742" rtl="0" eaLnBrk="1" fontAlgn="auto" latinLnBrk="0" hangingPunct="1">
              <a:lnSpc>
                <a:spcPct val="150000"/>
              </a:lnSpc>
              <a:spcBef>
                <a:spcPct val="20000"/>
              </a:spcBef>
              <a:spcAft>
                <a:spcPts val="0"/>
              </a:spcAft>
              <a:buClrTx/>
              <a:buSzPct val="90000"/>
              <a:buFont typeface="Wingdings" panose="05000000000000000000" pitchFamily="2" charset="2"/>
              <a:buChar char=""/>
              <a:tabLst/>
              <a:defRPr/>
            </a:pPr>
            <a:r>
              <a:rPr lang="en-US" sz="2400" dirty="0">
                <a:solidFill>
                  <a:srgbClr val="1A1A1A"/>
                </a:solidFill>
                <a:latin typeface="Segoe UI" panose="020B0502040204020203" pitchFamily="34" charset="0"/>
              </a:rPr>
              <a:t>AppSource (default on)</a:t>
            </a:r>
          </a:p>
          <a:p>
            <a:pPr marL="228600" marR="0" lvl="0" indent="-228600" algn="l" defTabSz="932742" rtl="0" eaLnBrk="1" fontAlgn="auto" latinLnBrk="0" hangingPunct="1">
              <a:lnSpc>
                <a:spcPct val="150000"/>
              </a:lnSpc>
              <a:spcBef>
                <a:spcPct val="20000"/>
              </a:spcBef>
              <a:spcAft>
                <a:spcPts val="0"/>
              </a:spcAft>
              <a:buClrTx/>
              <a:buSzPct val="90000"/>
              <a:buFont typeface="Wingdings" panose="05000000000000000000" pitchFamily="2" charset="2"/>
              <a:buChar char=""/>
              <a:tabLst/>
              <a:defRPr/>
            </a:pPr>
            <a:r>
              <a:rPr lang="en-US" sz="2400" dirty="0">
                <a:solidFill>
                  <a:srgbClr val="1A1A1A"/>
                </a:solidFill>
                <a:latin typeface="Segoe UI" panose="020B0502040204020203" pitchFamily="34" charset="0"/>
              </a:rPr>
              <a:t>Direct links (default off)</a:t>
            </a:r>
          </a:p>
          <a:p>
            <a:pPr marL="0" marR="0" lvl="0" indent="0" algn="l" defTabSz="932742"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endParaRPr lang="en-US" sz="2400" dirty="0">
              <a:solidFill>
                <a:srgbClr val="1A1A1A"/>
              </a:solidFill>
              <a:latin typeface="Segoe UI" panose="020B0502040204020203" pitchFamily="34" charset="0"/>
            </a:endParaRPr>
          </a:p>
          <a:p>
            <a:pPr marL="0" marR="0" lvl="0" indent="0" algn="l" defTabSz="932742"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lang="en-US" sz="2400" dirty="0">
                <a:solidFill>
                  <a:srgbClr val="1A1A1A"/>
                </a:solidFill>
                <a:latin typeface="Segoe UI" panose="020B0502040204020203" pitchFamily="34" charset="0"/>
              </a:rPr>
              <a:t>Control who can publish template apps outside the organization (default off)</a:t>
            </a:r>
          </a:p>
        </p:txBody>
      </p:sp>
      <p:pic>
        <p:nvPicPr>
          <p:cNvPr id="3" name="Picture 2" descr="Screen capture of PowerBI Admin Portal, tenant settings blade">
            <a:extLst>
              <a:ext uri="{FF2B5EF4-FFF2-40B4-BE49-F238E27FC236}">
                <a16:creationId xmlns:a16="http://schemas.microsoft.com/office/drawing/2014/main" id="{329C1AD5-8839-416C-85B5-E7E4B3A0658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075000" y="1815240"/>
            <a:ext cx="4824484" cy="4821780"/>
          </a:xfrm>
          <a:prstGeom prst="rect">
            <a:avLst/>
          </a:prstGeom>
        </p:spPr>
      </p:pic>
      <p:sp>
        <p:nvSpPr>
          <p:cNvPr id="8" name="Footer Placeholder 8">
            <a:extLst>
              <a:ext uri="{FF2B5EF4-FFF2-40B4-BE49-F238E27FC236}">
                <a16:creationId xmlns:a16="http://schemas.microsoft.com/office/drawing/2014/main" id="{9F068BB4-C610-4F17-B44F-E4B41EA6A080}"/>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42729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dirty="0"/>
              <a:t>Demo</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Broadening the Reach of Power BI</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D1F11E60-863C-4F36-8027-2FFF2EFB5E5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398473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b="0" i="0" u="none" strike="noStrike" dirty="0">
                <a:solidFill>
                  <a:srgbClr val="FFFFFF"/>
                </a:solidFill>
                <a:effectLst/>
                <a:latin typeface="Calibri" panose="020F0502020204030204" pitchFamily="34" charset="0"/>
              </a:rPr>
              <a:t>Knowledge Check 7 – Broadening the Reach of Power BI </a:t>
            </a:r>
            <a:r>
              <a:rPr lang="en-US" b="0" i="0" dirty="0">
                <a:solidFill>
                  <a:srgbClr val="000000"/>
                </a:solidFill>
                <a:effectLst/>
                <a:latin typeface="Calibri" panose="020F0502020204030204" pitchFamily="34" charset="0"/>
              </a:rPr>
              <a:t>​</a:t>
            </a:r>
            <a:endParaRPr lang="en-US" dirty="0"/>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vert="horz" lIns="91440" tIns="45720" rIns="91440" bIns="45720" rtlCol="0" anchor="t">
            <a:noAutofit/>
          </a:bodyPr>
          <a:lstStyle/>
          <a:p>
            <a:r>
              <a:rPr lang="en-US" b="0" i="0" u="none" strike="noStrike" dirty="0">
                <a:solidFill>
                  <a:srgbClr val="FFFFFF"/>
                </a:solidFill>
                <a:effectLst/>
                <a:latin typeface="Calibri Light"/>
                <a:cs typeface="Calibri Light"/>
              </a:rPr>
              <a:t>https://aka.ms/AdIADReview7</a:t>
            </a:r>
            <a:r>
              <a:rPr lang="en-US" b="0" i="0" dirty="0">
                <a:solidFill>
                  <a:srgbClr val="000000"/>
                </a:solidFill>
                <a:effectLst/>
                <a:latin typeface="Calibri Light"/>
                <a:cs typeface="Calibri Light"/>
              </a:rPr>
              <a:t>​</a:t>
            </a:r>
            <a:endParaRPr lang="en-US" dirty="0">
              <a:latin typeface="Calibri Light"/>
              <a:cs typeface="Calibri Light"/>
            </a:endParaRP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D1F11E60-863C-4F36-8027-2FFF2EFB5E5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83267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b="0" i="0" u="none" strike="noStrike" dirty="0">
                <a:solidFill>
                  <a:srgbClr val="FFFFFF"/>
                </a:solidFill>
                <a:effectLst/>
                <a:latin typeface="Calibri" panose="020F0502020204030204" pitchFamily="34" charset="0"/>
              </a:rPr>
              <a:t>Lab 03</a:t>
            </a:r>
            <a:r>
              <a:rPr lang="en-US" b="0" i="0" dirty="0">
                <a:solidFill>
                  <a:srgbClr val="000000"/>
                </a:solidFill>
                <a:effectLst/>
                <a:latin typeface="Calibri" panose="020F0502020204030204" pitchFamily="34" charset="0"/>
              </a:rPr>
              <a:t>​</a:t>
            </a:r>
            <a:endParaRPr lang="en-US" dirty="0"/>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b="0" i="0" u="none" strike="noStrike" dirty="0">
                <a:solidFill>
                  <a:srgbClr val="FFFFFF"/>
                </a:solidFill>
                <a:effectLst/>
                <a:latin typeface="Calibri Light" panose="020F0302020204030204" pitchFamily="34" charset="0"/>
              </a:rPr>
              <a:t>Broadening the Reach of Power BI</a:t>
            </a:r>
            <a:r>
              <a:rPr lang="en-US" b="0" i="0" dirty="0">
                <a:solidFill>
                  <a:srgbClr val="000000"/>
                </a:solidFill>
                <a:effectLst/>
                <a:latin typeface="Calibri Light" panose="020F0302020204030204" pitchFamily="34" charset="0"/>
              </a:rPr>
              <a:t>​</a:t>
            </a:r>
            <a:endParaRPr lang="en-US" dirty="0"/>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D1F11E60-863C-4F36-8027-2FFF2EFB5E5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186567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Automating Power BI Administration</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7BDE6B23-ED0B-46A1-BE4C-84460E592291}"/>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93741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REST API for Power BI Dedicated Capacities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299F793B-4FB6-4EF8-A55C-A13C362AE832}"/>
              </a:ext>
            </a:extLst>
          </p:cNvPr>
          <p:cNvSpPr txBox="1">
            <a:spLocks/>
          </p:cNvSpPr>
          <p:nvPr/>
        </p:nvSpPr>
        <p:spPr>
          <a:xfrm>
            <a:off x="361773" y="1975202"/>
            <a:ext cx="11018838" cy="947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Segoe UI" panose="020B0502040204020203" pitchFamily="34" charset="0"/>
                <a:cs typeface="Segoe UI" panose="020B0502040204020203" pitchFamily="34" charset="0"/>
              </a:rPr>
              <a:t>Used to manage and interact with the Power BI dedicated capacities</a:t>
            </a:r>
          </a:p>
          <a:p>
            <a:endParaRPr lang="en-US" dirty="0"/>
          </a:p>
        </p:txBody>
      </p:sp>
      <p:pic>
        <p:nvPicPr>
          <p:cNvPr id="8" name="Picture 7" descr="Scrren capture of Power BI embedded Azure resource manager REST API reference page">
            <a:extLst>
              <a:ext uri="{FF2B5EF4-FFF2-40B4-BE49-F238E27FC236}">
                <a16:creationId xmlns:a16="http://schemas.microsoft.com/office/drawing/2014/main" id="{6C76F7D3-C50B-4103-BF8F-49D396E5E6ED}"/>
              </a:ext>
            </a:extLst>
          </p:cNvPr>
          <p:cNvPicPr>
            <a:picLocks noChangeAspect="1"/>
          </p:cNvPicPr>
          <p:nvPr/>
        </p:nvPicPr>
        <p:blipFill>
          <a:blip r:embed="rId3"/>
          <a:stretch>
            <a:fillRect/>
          </a:stretch>
        </p:blipFill>
        <p:spPr>
          <a:xfrm>
            <a:off x="2282687" y="2811428"/>
            <a:ext cx="6772104" cy="3242782"/>
          </a:xfrm>
          <a:prstGeom prst="rect">
            <a:avLst/>
          </a:prstGeom>
        </p:spPr>
      </p:pic>
      <p:sp>
        <p:nvSpPr>
          <p:cNvPr id="9" name="Footer Placeholder 8">
            <a:extLst>
              <a:ext uri="{FF2B5EF4-FFF2-40B4-BE49-F238E27FC236}">
                <a16:creationId xmlns:a16="http://schemas.microsoft.com/office/drawing/2014/main" id="{3C779874-E2EC-4305-980D-CBA6C6C5621A}"/>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06176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REST API – Power BI Service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B1ADB3CE-471C-4650-AEDC-5956140A2323}"/>
              </a:ext>
            </a:extLst>
          </p:cNvPr>
          <p:cNvSpPr txBox="1">
            <a:spLocks/>
          </p:cNvSpPr>
          <p:nvPr/>
        </p:nvSpPr>
        <p:spPr>
          <a:xfrm>
            <a:off x="368572" y="2009889"/>
            <a:ext cx="11018838" cy="947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Segoe UI" panose="020B0502040204020203" pitchFamily="34" charset="0"/>
                <a:cs typeface="Segoe UI" panose="020B0502040204020203" pitchFamily="34" charset="0"/>
              </a:rPr>
              <a:t>Used to manage and interact with the Power BI Service</a:t>
            </a:r>
          </a:p>
          <a:p>
            <a:endParaRPr lang="en-US" dirty="0"/>
          </a:p>
        </p:txBody>
      </p:sp>
      <p:pic>
        <p:nvPicPr>
          <p:cNvPr id="8" name="Picture 7" descr="screen capture Power BI REST API's reference page from Microsoft Docs">
            <a:extLst>
              <a:ext uri="{FF2B5EF4-FFF2-40B4-BE49-F238E27FC236}">
                <a16:creationId xmlns:a16="http://schemas.microsoft.com/office/drawing/2014/main" id="{36ADB083-2A8F-468C-8E7B-4D3152040437}"/>
              </a:ext>
            </a:extLst>
          </p:cNvPr>
          <p:cNvPicPr>
            <a:picLocks noChangeAspect="1"/>
          </p:cNvPicPr>
          <p:nvPr/>
        </p:nvPicPr>
        <p:blipFill>
          <a:blip r:embed="rId3"/>
          <a:stretch>
            <a:fillRect/>
          </a:stretch>
        </p:blipFill>
        <p:spPr>
          <a:xfrm>
            <a:off x="1977482" y="2526585"/>
            <a:ext cx="6442119" cy="4063490"/>
          </a:xfrm>
          <a:prstGeom prst="rect">
            <a:avLst/>
          </a:prstGeom>
        </p:spPr>
      </p:pic>
      <p:sp>
        <p:nvSpPr>
          <p:cNvPr id="9" name="Footer Placeholder 8">
            <a:extLst>
              <a:ext uri="{FF2B5EF4-FFF2-40B4-BE49-F238E27FC236}">
                <a16:creationId xmlns:a16="http://schemas.microsoft.com/office/drawing/2014/main" id="{0E43C35B-C42C-40D3-814A-EA469F942679}"/>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7351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CC5202-53AE-4D9F-BDBC-B6E5E3E8B3CF}"/>
              </a:ext>
            </a:extLst>
          </p:cNvPr>
          <p:cNvSpPr txBox="1"/>
          <p:nvPr/>
        </p:nvSpPr>
        <p:spPr>
          <a:xfrm>
            <a:off x="0" y="0"/>
            <a:ext cx="12192000" cy="1712563"/>
          </a:xfrm>
          <a:prstGeom prst="rect">
            <a:avLst/>
          </a:prstGeom>
          <a:solidFill>
            <a:schemeClr val="bg1">
              <a:lumMod val="50000"/>
            </a:scheme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9B80749C-5794-4198-AC6E-F32FEE9ECB4A}"/>
              </a:ext>
            </a:extLst>
          </p:cNvPr>
          <p:cNvSpPr>
            <a:spLocks noGrp="1"/>
          </p:cNvSpPr>
          <p:nvPr>
            <p:ph type="title"/>
          </p:nvPr>
        </p:nvSpPr>
        <p:spPr/>
        <p:txBody>
          <a:bodyPr/>
          <a:lstStyle/>
          <a:p>
            <a:r>
              <a:rPr lang="en-US" dirty="0"/>
              <a:t>Admin APIs (public preview)</a:t>
            </a:r>
          </a:p>
        </p:txBody>
      </p:sp>
      <p:sp>
        <p:nvSpPr>
          <p:cNvPr id="4" name="Content Placeholder 3">
            <a:extLst>
              <a:ext uri="{FF2B5EF4-FFF2-40B4-BE49-F238E27FC236}">
                <a16:creationId xmlns:a16="http://schemas.microsoft.com/office/drawing/2014/main" id="{AE653939-FDCE-4E40-B795-13A208F4F86A}"/>
              </a:ext>
            </a:extLst>
          </p:cNvPr>
          <p:cNvSpPr>
            <a:spLocks noGrp="1"/>
          </p:cNvSpPr>
          <p:nvPr>
            <p:ph idx="1"/>
          </p:nvPr>
        </p:nvSpPr>
        <p:spPr>
          <a:xfrm>
            <a:off x="457199" y="2021854"/>
            <a:ext cx="11438390" cy="4572000"/>
          </a:xfrm>
        </p:spPr>
        <p:txBody>
          <a:bodyPr/>
          <a:lstStyle/>
          <a:p>
            <a:r>
              <a:rPr lang="en-US" dirty="0"/>
              <a:t>Enhanced visibility into user access and permission levels</a:t>
            </a:r>
          </a:p>
          <a:p>
            <a:r>
              <a:rPr lang="en-US" dirty="0"/>
              <a:t>Retrieve user and permission information for most Power BI assets</a:t>
            </a:r>
          </a:p>
          <a:p>
            <a:r>
              <a:rPr lang="en-US" dirty="0"/>
              <a:t>Produce access reports on demand</a:t>
            </a:r>
          </a:p>
          <a:p>
            <a:r>
              <a:rPr lang="en-US" dirty="0"/>
              <a:t>Automate and schedule reviews</a:t>
            </a:r>
          </a:p>
          <a:p>
            <a:endParaRPr lang="en-US" dirty="0"/>
          </a:p>
          <a:p>
            <a:r>
              <a:rPr lang="en-US" b="1" dirty="0">
                <a:solidFill>
                  <a:schemeClr val="bg2">
                    <a:lumMod val="25000"/>
                  </a:schemeClr>
                </a:solidFill>
              </a:rPr>
              <a:t>Workspace Scanner API with User Permission Extension</a:t>
            </a:r>
          </a:p>
          <a:p>
            <a:pPr lvl="1"/>
            <a:r>
              <a:rPr lang="en-US" dirty="0"/>
              <a:t>Gives you user access information for various Power BI assets across all workspaces</a:t>
            </a:r>
          </a:p>
          <a:p>
            <a:r>
              <a:rPr lang="en-US" b="1" dirty="0">
                <a:solidFill>
                  <a:schemeClr val="bg2">
                    <a:lumMod val="25000"/>
                  </a:schemeClr>
                </a:solidFill>
              </a:rPr>
              <a:t>Who has Access to an Asset API</a:t>
            </a:r>
          </a:p>
          <a:p>
            <a:pPr lvl="1"/>
            <a:r>
              <a:rPr lang="en-US" dirty="0"/>
              <a:t>Spot check access rights for a particular asset</a:t>
            </a:r>
          </a:p>
          <a:p>
            <a:endParaRPr lang="en-US" dirty="0"/>
          </a:p>
          <a:p>
            <a:endParaRPr lang="en-US" dirty="0"/>
          </a:p>
        </p:txBody>
      </p:sp>
    </p:spTree>
    <p:extLst>
      <p:ext uri="{BB962C8B-B14F-4D97-AF65-F5344CB8AC3E}">
        <p14:creationId xmlns:p14="http://schemas.microsoft.com/office/powerpoint/2010/main" val="125845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301083" y="243951"/>
            <a:ext cx="11235600"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Microsoft Power BI </a:t>
            </a:r>
            <a:r>
              <a:rPr lang="en-US" kern="0" dirty="0">
                <a:latin typeface="Segoe UI" panose="020B0502040204020203" pitchFamily="34" charset="0"/>
                <a:cs typeface="Segoe UI" panose="020B0502040204020203" pitchFamily="34" charset="0"/>
              </a:rPr>
              <a:t>CMD</a:t>
            </a: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lets for Windows PowerShell &amp; PowerShell Core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890406A7-D678-4181-A716-308B04194240}"/>
              </a:ext>
            </a:extLst>
          </p:cNvPr>
          <p:cNvSpPr txBox="1">
            <a:spLocks/>
          </p:cNvSpPr>
          <p:nvPr/>
        </p:nvSpPr>
        <p:spPr>
          <a:xfrm>
            <a:off x="301083" y="2026109"/>
            <a:ext cx="11018838" cy="431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Segoe UI" panose="020B0502040204020203" pitchFamily="34" charset="0"/>
                <a:cs typeface="Segoe UI" panose="020B0502040204020203" pitchFamily="34" charset="0"/>
              </a:rPr>
              <a:t>Power BI Cmdlets available to interact with service</a:t>
            </a:r>
          </a:p>
        </p:txBody>
      </p:sp>
      <p:pic>
        <p:nvPicPr>
          <p:cNvPr id="8" name="Picture 7" descr="screen capture Power BI Cmdlets for PowerShell reference page">
            <a:extLst>
              <a:ext uri="{FF2B5EF4-FFF2-40B4-BE49-F238E27FC236}">
                <a16:creationId xmlns:a16="http://schemas.microsoft.com/office/drawing/2014/main" id="{6E62DB8F-10D7-4E45-9B65-78D03437FC5D}"/>
              </a:ext>
            </a:extLst>
          </p:cNvPr>
          <p:cNvPicPr>
            <a:picLocks noChangeAspect="1"/>
          </p:cNvPicPr>
          <p:nvPr/>
        </p:nvPicPr>
        <p:blipFill>
          <a:blip r:embed="rId3"/>
          <a:stretch>
            <a:fillRect/>
          </a:stretch>
        </p:blipFill>
        <p:spPr>
          <a:xfrm>
            <a:off x="676508" y="2581298"/>
            <a:ext cx="6132852" cy="3960147"/>
          </a:xfrm>
          <a:prstGeom prst="rect">
            <a:avLst/>
          </a:prstGeom>
        </p:spPr>
      </p:pic>
      <p:pic>
        <p:nvPicPr>
          <p:cNvPr id="9" name="Picture 8" descr="Screen capture of the output for GET-PowerBIWorkspace from a PowerShell Admin window">
            <a:extLst>
              <a:ext uri="{FF2B5EF4-FFF2-40B4-BE49-F238E27FC236}">
                <a16:creationId xmlns:a16="http://schemas.microsoft.com/office/drawing/2014/main" id="{39635683-75B7-4003-A8FE-865C50F10C41}"/>
              </a:ext>
            </a:extLst>
          </p:cNvPr>
          <p:cNvPicPr>
            <a:picLocks noChangeAspect="1"/>
          </p:cNvPicPr>
          <p:nvPr/>
        </p:nvPicPr>
        <p:blipFill>
          <a:blip r:embed="rId4"/>
          <a:stretch>
            <a:fillRect/>
          </a:stretch>
        </p:blipFill>
        <p:spPr>
          <a:xfrm>
            <a:off x="6226682" y="3055731"/>
            <a:ext cx="5542857" cy="3485714"/>
          </a:xfrm>
          <a:prstGeom prst="rect">
            <a:avLst/>
          </a:prstGeom>
        </p:spPr>
      </p:pic>
      <p:sp>
        <p:nvSpPr>
          <p:cNvPr id="11" name="Footer Placeholder 8">
            <a:extLst>
              <a:ext uri="{FF2B5EF4-FFF2-40B4-BE49-F238E27FC236}">
                <a16:creationId xmlns:a16="http://schemas.microsoft.com/office/drawing/2014/main" id="{916541F3-771C-4E9B-AF06-CC9A48F79A21}"/>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35085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Install and Use the Power BI </a:t>
            </a:r>
            <a:r>
              <a:rPr kumimoji="0" lang="en-US" sz="4400" b="0" i="0" u="none" strike="noStrike" kern="0" cap="none" spc="0" normalizeH="0" baseline="0" noProof="0" dirty="0" err="1">
                <a:ln>
                  <a:noFill/>
                </a:ln>
                <a:effectLst/>
                <a:uLnTx/>
                <a:uFillTx/>
                <a:latin typeface="Segoe UI" panose="020B0502040204020203" pitchFamily="34" charset="0"/>
                <a:cs typeface="Segoe UI" panose="020B0502040204020203" pitchFamily="34" charset="0"/>
              </a:rPr>
              <a:t>CMDlet</a:t>
            </a:r>
            <a:endPar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2">
            <a:extLst>
              <a:ext uri="{FF2B5EF4-FFF2-40B4-BE49-F238E27FC236}">
                <a16:creationId xmlns:a16="http://schemas.microsoft.com/office/drawing/2014/main" id="{C94B22F0-5CED-444B-A198-FBE6CB553A1F}"/>
              </a:ext>
            </a:extLst>
          </p:cNvPr>
          <p:cNvSpPr txBox="1">
            <a:spLocks/>
          </p:cNvSpPr>
          <p:nvPr/>
        </p:nvSpPr>
        <p:spPr>
          <a:xfrm>
            <a:off x="457200" y="2008181"/>
            <a:ext cx="11017250" cy="4049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Install-Module -Name </a:t>
            </a:r>
            <a:r>
              <a:rPr lang="en-US" sz="2400" dirty="0" err="1">
                <a:solidFill>
                  <a:srgbClr val="1A1A1A"/>
                </a:solidFill>
                <a:latin typeface="Segoe UI" panose="020B0502040204020203" pitchFamily="34" charset="0"/>
                <a:cs typeface="Segoe UI" panose="020B0502040204020203" pitchFamily="34" charset="0"/>
              </a:rPr>
              <a:t>MicrosoftPowerBIMgmt</a:t>
            </a:r>
            <a:endParaRPr lang="en-US" sz="2400" dirty="0">
              <a:solidFill>
                <a:srgbClr val="1A1A1A"/>
              </a:solidFill>
              <a:latin typeface="Segoe UI" panose="020B0502040204020203" pitchFamily="34" charset="0"/>
              <a:cs typeface="Segoe UI" panose="020B0502040204020203" pitchFamily="34" charset="0"/>
            </a:endParaRPr>
          </a:p>
          <a:p>
            <a:pPr marL="285750" indent="-285750" defTabSz="914367">
              <a:defRPr/>
            </a:pPr>
            <a:endParaRPr lang="en-US" sz="2400" dirty="0">
              <a:solidFill>
                <a:srgbClr val="1A1A1A"/>
              </a:solidFill>
              <a:latin typeface="Segoe UI" panose="020B0502040204020203" pitchFamily="34" charset="0"/>
              <a:cs typeface="Segoe UI" panose="020B0502040204020203" pitchFamily="34" charset="0"/>
            </a:endParaRP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Connect-</a:t>
            </a:r>
            <a:r>
              <a:rPr lang="en-US" sz="2400" dirty="0" err="1">
                <a:solidFill>
                  <a:srgbClr val="1A1A1A"/>
                </a:solidFill>
                <a:latin typeface="Segoe UI" panose="020B0502040204020203" pitchFamily="34" charset="0"/>
                <a:cs typeface="Segoe UI" panose="020B0502040204020203" pitchFamily="34" charset="0"/>
              </a:rPr>
              <a:t>PowerBIServiceAccount</a:t>
            </a:r>
            <a:endParaRPr lang="en-US" sz="2400" dirty="0">
              <a:solidFill>
                <a:srgbClr val="1A1A1A"/>
              </a:solidFill>
              <a:latin typeface="Segoe UI" panose="020B0502040204020203" pitchFamily="34" charset="0"/>
              <a:cs typeface="Segoe UI" panose="020B0502040204020203" pitchFamily="34" charset="0"/>
            </a:endParaRPr>
          </a:p>
          <a:p>
            <a:pPr marL="285750" indent="-285750" defTabSz="914367">
              <a:defRPr/>
            </a:pPr>
            <a:endParaRPr lang="en-US" sz="2400" dirty="0">
              <a:solidFill>
                <a:srgbClr val="1A1A1A"/>
              </a:solidFill>
              <a:latin typeface="Segoe UI" panose="020B0502040204020203" pitchFamily="34" charset="0"/>
              <a:cs typeface="Segoe UI" panose="020B0502040204020203" pitchFamily="34" charset="0"/>
            </a:endParaRP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Get-</a:t>
            </a:r>
            <a:r>
              <a:rPr lang="en-US" sz="2400" dirty="0" err="1">
                <a:solidFill>
                  <a:srgbClr val="1A1A1A"/>
                </a:solidFill>
                <a:latin typeface="Segoe UI" panose="020B0502040204020203" pitchFamily="34" charset="0"/>
                <a:cs typeface="Segoe UI" panose="020B0502040204020203" pitchFamily="34" charset="0"/>
              </a:rPr>
              <a:t>PowerBIWorkspace</a:t>
            </a:r>
            <a:r>
              <a:rPr lang="en-US" sz="2400" dirty="0">
                <a:solidFill>
                  <a:srgbClr val="1A1A1A"/>
                </a:solidFill>
                <a:latin typeface="Segoe UI" panose="020B0502040204020203" pitchFamily="34" charset="0"/>
                <a:cs typeface="Segoe UI" panose="020B0502040204020203" pitchFamily="34" charset="0"/>
              </a:rPr>
              <a:t> </a:t>
            </a:r>
          </a:p>
          <a:p>
            <a:pPr marL="285750" indent="-285750" defTabSz="914367">
              <a:defRPr/>
            </a:pPr>
            <a:endParaRPr lang="en-US" sz="2400" dirty="0">
              <a:solidFill>
                <a:srgbClr val="1A1A1A"/>
              </a:solidFill>
              <a:latin typeface="Segoe UI" panose="020B0502040204020203" pitchFamily="34" charset="0"/>
              <a:cs typeface="Segoe UI" panose="020B0502040204020203" pitchFamily="34" charset="0"/>
            </a:endParaRP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Get-</a:t>
            </a:r>
            <a:r>
              <a:rPr lang="en-US" sz="2400" dirty="0" err="1">
                <a:solidFill>
                  <a:srgbClr val="1A1A1A"/>
                </a:solidFill>
                <a:latin typeface="Segoe UI" panose="020B0502040204020203" pitchFamily="34" charset="0"/>
                <a:cs typeface="Segoe UI" panose="020B0502040204020203" pitchFamily="34" charset="0"/>
              </a:rPr>
              <a:t>PowerBIWorkspace</a:t>
            </a:r>
            <a:r>
              <a:rPr lang="en-US" sz="2400" dirty="0">
                <a:solidFill>
                  <a:srgbClr val="1A1A1A"/>
                </a:solidFill>
                <a:latin typeface="Segoe UI" panose="020B0502040204020203" pitchFamily="34" charset="0"/>
                <a:cs typeface="Segoe UI" panose="020B0502040204020203" pitchFamily="34" charset="0"/>
              </a:rPr>
              <a:t> -Scope Organization</a:t>
            </a:r>
          </a:p>
          <a:p>
            <a:endParaRPr lang="en-US" dirty="0"/>
          </a:p>
        </p:txBody>
      </p:sp>
      <p:sp>
        <p:nvSpPr>
          <p:cNvPr id="8" name="TextBox 7">
            <a:extLst>
              <a:ext uri="{FF2B5EF4-FFF2-40B4-BE49-F238E27FC236}">
                <a16:creationId xmlns:a16="http://schemas.microsoft.com/office/drawing/2014/main" id="{11ACD517-BADA-4236-9536-2C5E0A7DACBD}"/>
              </a:ext>
            </a:extLst>
          </p:cNvPr>
          <p:cNvSpPr txBox="1"/>
          <p:nvPr/>
        </p:nvSpPr>
        <p:spPr>
          <a:xfrm>
            <a:off x="457200" y="5750004"/>
            <a:ext cx="10407657" cy="110799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tx1">
                    <a:lumMod val="65000"/>
                    <a:lumOff val="35000"/>
                  </a:schemeClr>
                </a:solidFill>
                <a:effectLst/>
                <a:uLnTx/>
                <a:uFillTx/>
                <a:latin typeface="Segoe UI"/>
                <a:ea typeface="+mn-ea"/>
                <a:cs typeface="+mn-cs"/>
              </a:rPr>
              <a:t>Reference:</a:t>
            </a:r>
            <a:r>
              <a:rPr kumimoji="0" lang="en-US" sz="2400" b="1"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https://docs.microsoft.com/powershell/power-bi/overview?view=powerbi-ps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endParaRPr>
          </a:p>
        </p:txBody>
      </p:sp>
      <p:sp>
        <p:nvSpPr>
          <p:cNvPr id="9" name="Footer Placeholder 8">
            <a:extLst>
              <a:ext uri="{FF2B5EF4-FFF2-40B4-BE49-F238E27FC236}">
                <a16:creationId xmlns:a16="http://schemas.microsoft.com/office/drawing/2014/main" id="{4598965A-FF74-4DD6-8352-00334F59E079}"/>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70722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Premium Gen2</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
        <p:nvSpPr>
          <p:cNvPr id="6" name="Text Placeholder 5">
            <a:extLst>
              <a:ext uri="{FF2B5EF4-FFF2-40B4-BE49-F238E27FC236}">
                <a16:creationId xmlns:a16="http://schemas.microsoft.com/office/drawing/2014/main" id="{39B972DE-6294-4FE1-8D1B-0A21601B42E0}"/>
              </a:ext>
            </a:extLst>
          </p:cNvPr>
          <p:cNvSpPr txBox="1">
            <a:spLocks/>
          </p:cNvSpPr>
          <p:nvPr/>
        </p:nvSpPr>
        <p:spPr>
          <a:xfrm>
            <a:off x="302244" y="1976071"/>
            <a:ext cx="11018838" cy="4494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Per-user license in addition to by capacity</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Enhanced performance</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Greater scale</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Improved metrics</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Auto scale</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Reduced management overload</a:t>
            </a:r>
          </a:p>
        </p:txBody>
      </p:sp>
      <p:pic>
        <p:nvPicPr>
          <p:cNvPr id="8" name="Picture 7">
            <a:extLst>
              <a:ext uri="{FF2B5EF4-FFF2-40B4-BE49-F238E27FC236}">
                <a16:creationId xmlns:a16="http://schemas.microsoft.com/office/drawing/2014/main" id="{5FF02716-252F-4FE9-8D77-380231614555}"/>
              </a:ext>
            </a:extLst>
          </p:cNvPr>
          <p:cNvPicPr>
            <a:picLocks noChangeAspect="1"/>
          </p:cNvPicPr>
          <p:nvPr/>
        </p:nvPicPr>
        <p:blipFill>
          <a:blip r:embed="rId3"/>
          <a:stretch>
            <a:fillRect/>
          </a:stretch>
        </p:blipFill>
        <p:spPr>
          <a:xfrm>
            <a:off x="5866108" y="2440483"/>
            <a:ext cx="5115347" cy="4250781"/>
          </a:xfrm>
          <a:prstGeom prst="rect">
            <a:avLst/>
          </a:prstGeom>
        </p:spPr>
      </p:pic>
    </p:spTree>
    <p:extLst>
      <p:ext uri="{BB962C8B-B14F-4D97-AF65-F5344CB8AC3E}">
        <p14:creationId xmlns:p14="http://schemas.microsoft.com/office/powerpoint/2010/main" val="230647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Testing REST API Calls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Content Placeholder 2">
            <a:extLst>
              <a:ext uri="{FF2B5EF4-FFF2-40B4-BE49-F238E27FC236}">
                <a16:creationId xmlns:a16="http://schemas.microsoft.com/office/drawing/2014/main" id="{8B121370-8A03-4ADD-B4E7-ED806326F1A4}"/>
              </a:ext>
            </a:extLst>
          </p:cNvPr>
          <p:cNvSpPr txBox="1">
            <a:spLocks/>
          </p:cNvSpPr>
          <p:nvPr/>
        </p:nvSpPr>
        <p:spPr>
          <a:xfrm>
            <a:off x="298621" y="1964518"/>
            <a:ext cx="11594758" cy="16127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0"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Use </a:t>
            </a:r>
            <a:r>
              <a:rPr lang="en-US" sz="2400" b="1" dirty="0">
                <a:solidFill>
                  <a:srgbClr val="1A1A1A"/>
                </a:solidFill>
                <a:latin typeface="Segoe UI" panose="020B0502040204020203" pitchFamily="34" charset="0"/>
                <a:cs typeface="Segoe UI" panose="020B0502040204020203" pitchFamily="34" charset="0"/>
              </a:rPr>
              <a:t>Invoke-</a:t>
            </a:r>
            <a:r>
              <a:rPr lang="en-US" sz="2400" b="1" dirty="0" err="1">
                <a:solidFill>
                  <a:srgbClr val="1A1A1A"/>
                </a:solidFill>
                <a:latin typeface="Segoe UI" panose="020B0502040204020203" pitchFamily="34" charset="0"/>
                <a:cs typeface="Segoe UI" panose="020B0502040204020203" pitchFamily="34" charset="0"/>
              </a:rPr>
              <a:t>PowerBIRestMethod</a:t>
            </a:r>
            <a:r>
              <a:rPr lang="en-US" sz="2400" dirty="0">
                <a:solidFill>
                  <a:srgbClr val="1A1A1A"/>
                </a:solidFill>
                <a:latin typeface="Segoe UI" panose="020B0502040204020203" pitchFamily="34" charset="0"/>
                <a:cs typeface="Segoe UI" panose="020B0502040204020203" pitchFamily="34" charset="0"/>
              </a:rPr>
              <a:t> to call REST APIs without overhead</a:t>
            </a:r>
          </a:p>
          <a:p>
            <a:pPr marL="285750" lvl="0"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No need to code Azure AD Authentication</a:t>
            </a:r>
          </a:p>
          <a:p>
            <a:pPr marL="285750" lvl="0"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No need to configure an App Registration!!!</a:t>
            </a:r>
          </a:p>
        </p:txBody>
      </p:sp>
      <p:sp>
        <p:nvSpPr>
          <p:cNvPr id="8" name="Text Placeholder 2">
            <a:extLst>
              <a:ext uri="{FF2B5EF4-FFF2-40B4-BE49-F238E27FC236}">
                <a16:creationId xmlns:a16="http://schemas.microsoft.com/office/drawing/2014/main" id="{E09F6B32-FBA8-4CC0-9F98-1DA9D0AEE488}"/>
              </a:ext>
            </a:extLst>
          </p:cNvPr>
          <p:cNvSpPr txBox="1">
            <a:spLocks/>
          </p:cNvSpPr>
          <p:nvPr/>
        </p:nvSpPr>
        <p:spPr>
          <a:xfrm>
            <a:off x="1130300" y="3659607"/>
            <a:ext cx="9931400" cy="430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1A1A1A"/>
                </a:solidFill>
                <a:latin typeface="Segoe UI" panose="020B0502040204020203" pitchFamily="34" charset="0"/>
                <a:cs typeface="Segoe UI" panose="020B0502040204020203" pitchFamily="34" charset="0"/>
              </a:rPr>
              <a:t>Invoke-</a:t>
            </a:r>
            <a:r>
              <a:rPr lang="en-US" sz="2400" dirty="0" err="1">
                <a:solidFill>
                  <a:srgbClr val="1A1A1A"/>
                </a:solidFill>
                <a:latin typeface="Segoe UI" panose="020B0502040204020203" pitchFamily="34" charset="0"/>
                <a:cs typeface="Segoe UI" panose="020B0502040204020203" pitchFamily="34" charset="0"/>
              </a:rPr>
              <a:t>PowerBIRestMethod</a:t>
            </a:r>
            <a:r>
              <a:rPr lang="en-US" sz="2400" dirty="0">
                <a:solidFill>
                  <a:srgbClr val="1A1A1A"/>
                </a:solidFill>
                <a:latin typeface="Segoe UI" panose="020B0502040204020203" pitchFamily="34" charset="0"/>
                <a:cs typeface="Segoe UI" panose="020B0502040204020203" pitchFamily="34" charset="0"/>
              </a:rPr>
              <a:t> -</a:t>
            </a:r>
            <a:r>
              <a:rPr lang="en-US" sz="2400" dirty="0" err="1">
                <a:solidFill>
                  <a:srgbClr val="1A1A1A"/>
                </a:solidFill>
                <a:latin typeface="Segoe UI" panose="020B0502040204020203" pitchFamily="34" charset="0"/>
                <a:cs typeface="Segoe UI" panose="020B0502040204020203" pitchFamily="34" charset="0"/>
              </a:rPr>
              <a:t>Url</a:t>
            </a:r>
            <a:r>
              <a:rPr lang="en-US" sz="2400" dirty="0">
                <a:solidFill>
                  <a:srgbClr val="1A1A1A"/>
                </a:solidFill>
                <a:latin typeface="Segoe UI" panose="020B0502040204020203" pitchFamily="34" charset="0"/>
                <a:cs typeface="Segoe UI" panose="020B0502040204020203" pitchFamily="34" charset="0"/>
              </a:rPr>
              <a:t> 'groups' -Method Get</a:t>
            </a:r>
          </a:p>
        </p:txBody>
      </p:sp>
      <p:pic>
        <p:nvPicPr>
          <p:cNvPr id="9" name="Picture 8" descr="Scrren capture Windows PowerShell Admin of the output to the method described in the slide">
            <a:extLst>
              <a:ext uri="{FF2B5EF4-FFF2-40B4-BE49-F238E27FC236}">
                <a16:creationId xmlns:a16="http://schemas.microsoft.com/office/drawing/2014/main" id="{82FE3686-B42C-4031-92A6-6B72A75C10B3}"/>
              </a:ext>
            </a:extLst>
          </p:cNvPr>
          <p:cNvPicPr>
            <a:picLocks noChangeAspect="1"/>
          </p:cNvPicPr>
          <p:nvPr/>
        </p:nvPicPr>
        <p:blipFill>
          <a:blip r:embed="rId3"/>
          <a:stretch>
            <a:fillRect/>
          </a:stretch>
        </p:blipFill>
        <p:spPr>
          <a:xfrm>
            <a:off x="646806" y="4201515"/>
            <a:ext cx="10238095" cy="2323809"/>
          </a:xfrm>
          <a:prstGeom prst="rect">
            <a:avLst/>
          </a:prstGeom>
        </p:spPr>
      </p:pic>
      <p:sp>
        <p:nvSpPr>
          <p:cNvPr id="11" name="Footer Placeholder 8">
            <a:extLst>
              <a:ext uri="{FF2B5EF4-FFF2-40B4-BE49-F238E27FC236}">
                <a16:creationId xmlns:a16="http://schemas.microsoft.com/office/drawing/2014/main" id="{A08CAB34-7238-474A-82EC-3D45C3FD71F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37495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Scripting Typical Admin Tasks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EB3D29FE-5CFB-40B7-A531-75D55D9F22AF}"/>
              </a:ext>
            </a:extLst>
          </p:cNvPr>
          <p:cNvSpPr txBox="1">
            <a:spLocks/>
          </p:cNvSpPr>
          <p:nvPr/>
        </p:nvSpPr>
        <p:spPr>
          <a:xfrm>
            <a:off x="380738" y="2057555"/>
            <a:ext cx="10480675" cy="4051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List content (workspaces, dashboards, reports, datasets)</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Write the list to CSV</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Workspace management</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Find datasets for a given data source</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Resolve Power BI Error (show error information)</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Call other REST APIs</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Get the Access Token</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List gateways</a:t>
            </a:r>
          </a:p>
        </p:txBody>
      </p:sp>
      <p:sp>
        <p:nvSpPr>
          <p:cNvPr id="8" name="Footer Placeholder 8">
            <a:extLst>
              <a:ext uri="{FF2B5EF4-FFF2-40B4-BE49-F238E27FC236}">
                <a16:creationId xmlns:a16="http://schemas.microsoft.com/office/drawing/2014/main" id="{1489F9D9-6F83-4C4F-A995-7F33289A5C71}"/>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28969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dirty="0"/>
              <a:t>Demo</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Automating Power BI Administration</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7" name="Footer Placeholder 8">
            <a:extLst>
              <a:ext uri="{FF2B5EF4-FFF2-40B4-BE49-F238E27FC236}">
                <a16:creationId xmlns:a16="http://schemas.microsoft.com/office/drawing/2014/main" id="{392B94B4-B4BA-49DB-B507-888C059B3437}"/>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46902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b="0" i="0" u="none" strike="noStrike" dirty="0">
                <a:solidFill>
                  <a:srgbClr val="FFFFFF"/>
                </a:solidFill>
                <a:effectLst/>
                <a:latin typeface="Calibri" panose="020F0502020204030204" pitchFamily="34" charset="0"/>
              </a:rPr>
              <a:t>Lab 04</a:t>
            </a:r>
            <a:r>
              <a:rPr lang="en-US" b="0" i="0" dirty="0">
                <a:solidFill>
                  <a:srgbClr val="000000"/>
                </a:solidFill>
                <a:effectLst/>
                <a:latin typeface="Calibri" panose="020F0502020204030204" pitchFamily="34" charset="0"/>
              </a:rPr>
              <a:t>​</a:t>
            </a:r>
            <a:endParaRPr lang="en-US" dirty="0"/>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Automating Power BI Administration</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7" name="Footer Placeholder 8">
            <a:extLst>
              <a:ext uri="{FF2B5EF4-FFF2-40B4-BE49-F238E27FC236}">
                <a16:creationId xmlns:a16="http://schemas.microsoft.com/office/drawing/2014/main" id="{392B94B4-B4BA-49DB-B507-888C059B3437}"/>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3650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651255" y="2871165"/>
            <a:ext cx="11339055" cy="2194603"/>
          </a:xfrm>
        </p:spPr>
        <p:txBody>
          <a:bodyPr vert="horz" lIns="91440" tIns="45720" rIns="91440" bIns="45720" rtlCol="0" anchor="t">
            <a:noAutofit/>
          </a:bodyPr>
          <a:lstStyle/>
          <a:p>
            <a:r>
              <a:rPr lang="en-US" sz="4000" dirty="0"/>
              <a:t>At the end of the training, please fill our survey </a:t>
            </a:r>
          </a:p>
          <a:p>
            <a:r>
              <a:rPr lang="en-US" dirty="0">
                <a:ea typeface="+mj-lt"/>
                <a:cs typeface="+mj-lt"/>
                <a:hlinkClick r:id="rId3"/>
              </a:rPr>
              <a:t>https://aka.ms/PBIAdminIADSurvey</a:t>
            </a:r>
            <a:r>
              <a:rPr lang="en-US" dirty="0">
                <a:ea typeface="+mj-lt"/>
                <a:cs typeface="+mj-lt"/>
              </a:rPr>
              <a:t> </a:t>
            </a:r>
            <a:endParaRPr lang="en-US">
              <a:ea typeface="+mj-lt"/>
              <a:cs typeface="+mj-lt"/>
            </a:endParaRPr>
          </a:p>
          <a:p>
            <a:r>
              <a:rPr lang="en-US" sz="4400" dirty="0">
                <a:ea typeface="+mj-lt"/>
                <a:cs typeface="+mj-lt"/>
              </a:rPr>
              <a:t>It helps us maintain and improve the training</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Admin in a Day</a:t>
            </a:r>
          </a:p>
        </p:txBody>
      </p:sp>
      <p:sp>
        <p:nvSpPr>
          <p:cNvPr id="6" name="Footer Placeholder 8">
            <a:extLst>
              <a:ext uri="{FF2B5EF4-FFF2-40B4-BE49-F238E27FC236}">
                <a16:creationId xmlns:a16="http://schemas.microsoft.com/office/drawing/2014/main" id="{039FA34F-1E9A-419A-8548-86A22B44EC0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b="1" dirty="0">
                <a:solidFill>
                  <a:schemeClr val="bg1"/>
                </a:solidFill>
              </a:rPr>
              <a:t>© 2022 Microsoft All rights reserved. </a:t>
            </a:r>
          </a:p>
        </p:txBody>
      </p:sp>
    </p:spTree>
    <p:extLst>
      <p:ext uri="{BB962C8B-B14F-4D97-AF65-F5344CB8AC3E}">
        <p14:creationId xmlns:p14="http://schemas.microsoft.com/office/powerpoint/2010/main" val="306406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Workspaces and Premium Gen2</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
        <p:nvSpPr>
          <p:cNvPr id="6" name="Text Placeholder 5">
            <a:extLst>
              <a:ext uri="{FF2B5EF4-FFF2-40B4-BE49-F238E27FC236}">
                <a16:creationId xmlns:a16="http://schemas.microsoft.com/office/drawing/2014/main" id="{39B972DE-6294-4FE1-8D1B-0A21601B42E0}"/>
              </a:ext>
            </a:extLst>
          </p:cNvPr>
          <p:cNvSpPr txBox="1">
            <a:spLocks/>
          </p:cNvSpPr>
          <p:nvPr/>
        </p:nvSpPr>
        <p:spPr>
          <a:xfrm>
            <a:off x="271248" y="1978588"/>
            <a:ext cx="11018838" cy="4494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0075" lvl="2" indent="-285750" defTabSz="914367">
              <a:defRPr/>
            </a:pPr>
            <a:endParaRPr lang="en-US" sz="2400" dirty="0">
              <a:solidFill>
                <a:srgbClr val="1A1A1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8E9E8774-8B70-4130-846B-A0A3561168B3}"/>
              </a:ext>
            </a:extLst>
          </p:cNvPr>
          <p:cNvSpPr txBox="1"/>
          <p:nvPr/>
        </p:nvSpPr>
        <p:spPr>
          <a:xfrm>
            <a:off x="588935" y="2136338"/>
            <a:ext cx="10360617" cy="3416320"/>
          </a:xfrm>
          <a:prstGeom prst="rect">
            <a:avLst/>
          </a:prstGeom>
          <a:noFill/>
        </p:spPr>
        <p:txBody>
          <a:bodyPr wrap="square">
            <a:spAutoFit/>
          </a:bodyPr>
          <a:lstStyle/>
          <a:p>
            <a:pPr marL="285750" indent="-285750" algn="l">
              <a:buFont typeface="Arial" panose="020B0604020202020204" pitchFamily="34" charset="0"/>
              <a:buChar char="•"/>
            </a:pPr>
            <a:r>
              <a:rPr lang="en-US" sz="2400" b="0" i="0" dirty="0">
                <a:effectLst/>
                <a:latin typeface="Segoe UI" panose="020B0502040204020203" pitchFamily="34" charset="0"/>
              </a:rPr>
              <a:t>Workspaces reside within capacities </a:t>
            </a:r>
          </a:p>
          <a:p>
            <a:pPr marL="285750" indent="-285750" algn="l">
              <a:buFont typeface="Arial" panose="020B0604020202020204" pitchFamily="34" charset="0"/>
              <a:buChar char="•"/>
            </a:pPr>
            <a:r>
              <a:rPr lang="en-US" sz="2400" b="0" i="0" dirty="0">
                <a:effectLst/>
                <a:latin typeface="Segoe UI" panose="020B0502040204020203" pitchFamily="34" charset="0"/>
              </a:rPr>
              <a:t>Each Power BI user has a personal workspace known as </a:t>
            </a:r>
            <a:r>
              <a:rPr lang="en-US" sz="2400" b="1" i="0" dirty="0">
                <a:effectLst/>
                <a:latin typeface="Segoe UI" panose="020B0502040204020203" pitchFamily="34" charset="0"/>
              </a:rPr>
              <a:t>My Workspace</a:t>
            </a:r>
            <a:endParaRPr lang="en-US" sz="2400" b="0" i="0" dirty="0">
              <a:effectLst/>
              <a:latin typeface="Segoe UI" panose="020B0502040204020203" pitchFamily="34" charset="0"/>
            </a:endParaRPr>
          </a:p>
          <a:p>
            <a:pPr marL="285750" indent="-285750" algn="l">
              <a:buFont typeface="Arial" panose="020B0604020202020204" pitchFamily="34" charset="0"/>
              <a:buChar char="•"/>
            </a:pPr>
            <a:r>
              <a:rPr lang="en-US" sz="2400" b="0" i="0" dirty="0">
                <a:effectLst/>
                <a:latin typeface="Segoe UI" panose="020B0502040204020203" pitchFamily="34" charset="0"/>
              </a:rPr>
              <a:t>Additional workspaces known as </a:t>
            </a:r>
            <a:r>
              <a:rPr lang="en-US" sz="2400" b="1" i="0" dirty="0">
                <a:effectLst/>
                <a:latin typeface="Segoe UI" panose="020B0502040204020203" pitchFamily="34" charset="0"/>
              </a:rPr>
              <a:t>workspaces</a:t>
            </a:r>
            <a:r>
              <a:rPr lang="en-US" sz="2400" b="0" i="0" dirty="0">
                <a:effectLst/>
                <a:latin typeface="Segoe UI" panose="020B0502040204020203" pitchFamily="34" charset="0"/>
              </a:rPr>
              <a:t> can be created to enable collaboration</a:t>
            </a:r>
          </a:p>
          <a:p>
            <a:pPr marL="285750" indent="-285750" algn="l">
              <a:buFont typeface="Arial" panose="020B0604020202020204" pitchFamily="34" charset="0"/>
              <a:buChar char="•"/>
            </a:pPr>
            <a:r>
              <a:rPr lang="en-US" sz="2400" b="0" i="0" dirty="0">
                <a:effectLst/>
                <a:latin typeface="Segoe UI" panose="020B0502040204020203" pitchFamily="34" charset="0"/>
              </a:rPr>
              <a:t>By default, workspaces, including personal workspaces, are created in the shared capacity. When you have Premium capacities, both My Workspaces and workspaces can be assigned to Premium capacities.</a:t>
            </a:r>
          </a:p>
          <a:p>
            <a:pPr marL="285750" indent="-285750" algn="l">
              <a:buFont typeface="Arial" panose="020B0604020202020204" pitchFamily="34" charset="0"/>
              <a:buChar char="•"/>
            </a:pPr>
            <a:r>
              <a:rPr lang="en-US" sz="2400" b="0" i="0" dirty="0">
                <a:effectLst/>
                <a:latin typeface="Segoe UI" panose="020B0502040204020203" pitchFamily="34" charset="0"/>
              </a:rPr>
              <a:t>Capacity administrators automatically have their “my workspaces” assigned to Premium capacities</a:t>
            </a:r>
          </a:p>
        </p:txBody>
      </p:sp>
    </p:spTree>
    <p:extLst>
      <p:ext uri="{BB962C8B-B14F-4D97-AF65-F5344CB8AC3E}">
        <p14:creationId xmlns:p14="http://schemas.microsoft.com/office/powerpoint/2010/main" val="181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Capacity Nodes for Premium Gen2</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
        <p:nvSpPr>
          <p:cNvPr id="6" name="Text Placeholder 5">
            <a:extLst>
              <a:ext uri="{FF2B5EF4-FFF2-40B4-BE49-F238E27FC236}">
                <a16:creationId xmlns:a16="http://schemas.microsoft.com/office/drawing/2014/main" id="{39B972DE-6294-4FE1-8D1B-0A21601B42E0}"/>
              </a:ext>
            </a:extLst>
          </p:cNvPr>
          <p:cNvSpPr txBox="1">
            <a:spLocks/>
          </p:cNvSpPr>
          <p:nvPr/>
        </p:nvSpPr>
        <p:spPr>
          <a:xfrm>
            <a:off x="271248" y="1978588"/>
            <a:ext cx="11018838" cy="4494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0075" lvl="2" indent="-285750" defTabSz="914367">
              <a:defRPr/>
            </a:pPr>
            <a:endParaRPr lang="en-US" sz="2400" dirty="0">
              <a:solidFill>
                <a:srgbClr val="1A1A1A"/>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EF9165CD-6FCD-40C1-AD61-329B5B235A14}"/>
              </a:ext>
            </a:extLst>
          </p:cNvPr>
          <p:cNvSpPr txBox="1"/>
          <p:nvPr/>
        </p:nvSpPr>
        <p:spPr>
          <a:xfrm>
            <a:off x="697424" y="2138766"/>
            <a:ext cx="8694548" cy="3785652"/>
          </a:xfrm>
          <a:prstGeom prst="rect">
            <a:avLst/>
          </a:prstGeom>
          <a:noFill/>
        </p:spPr>
        <p:txBody>
          <a:bodyPr wrap="square">
            <a:spAutoFit/>
          </a:bodyPr>
          <a:lstStyle/>
          <a:p>
            <a:pPr marL="342900" indent="-342900">
              <a:buFont typeface="Arial" panose="020B0604020202020204" pitchFamily="34" charset="0"/>
              <a:buChar char="•"/>
            </a:pPr>
            <a:r>
              <a:rPr lang="en-US" sz="2400" b="0" i="0" dirty="0">
                <a:effectLst/>
                <a:latin typeface="Segoe UI" panose="020B0502040204020203" pitchFamily="34" charset="0"/>
              </a:rPr>
              <a:t>With </a:t>
            </a:r>
            <a:r>
              <a:rPr lang="en-US" sz="2400" b="1" i="0" dirty="0">
                <a:effectLst/>
                <a:latin typeface="Segoe UI" panose="020B0502040204020203" pitchFamily="34" charset="0"/>
              </a:rPr>
              <a:t>Premium Gen2</a:t>
            </a:r>
            <a:r>
              <a:rPr lang="en-US" sz="2400" b="0" i="0" dirty="0">
                <a:effectLst/>
                <a:latin typeface="Segoe UI" panose="020B0502040204020203" pitchFamily="34" charset="0"/>
              </a:rPr>
              <a:t> and </a:t>
            </a:r>
            <a:r>
              <a:rPr lang="en-US" sz="2400" b="0" i="0" u="none" strike="noStrike" dirty="0">
                <a:effectLst/>
                <a:latin typeface="Segoe UI" panose="020B0502040204020203" pitchFamily="34" charset="0"/>
              </a:rPr>
              <a:t>Embedded Gen 2</a:t>
            </a:r>
            <a:r>
              <a:rPr lang="en-US" sz="2400" b="0" i="0" dirty="0">
                <a:effectLst/>
                <a:latin typeface="Segoe UI" panose="020B0502040204020203" pitchFamily="34" charset="0"/>
              </a:rPr>
              <a:t>, the amount of memory available on each node size is set to the limit of memory footprint of a single artifact, and not to the cumulative consumption of memory </a:t>
            </a:r>
          </a:p>
          <a:p>
            <a:endParaRPr lang="en-US" sz="2400" b="0" i="0" dirty="0">
              <a:effectLst/>
              <a:latin typeface="Segoe UI" panose="020B0502040204020203" pitchFamily="34" charset="0"/>
            </a:endParaRPr>
          </a:p>
          <a:p>
            <a:pPr marL="800100" lvl="1" indent="-342900">
              <a:buFont typeface="Arial" panose="020B0604020202020204" pitchFamily="34" charset="0"/>
              <a:buChar char="•"/>
            </a:pPr>
            <a:r>
              <a:rPr lang="en-US" sz="2400" b="0" i="0" dirty="0">
                <a:effectLst/>
                <a:latin typeface="Segoe UI" panose="020B0502040204020203" pitchFamily="34" charset="0"/>
              </a:rPr>
              <a:t>For example, in Premium Gen2 P1 capacity, only a single dataset size is limited to 25 GB, in comparison to the original Premium, where the total memory footprint of the datasets being handled at the same time was limited to 25 GB</a:t>
            </a:r>
            <a:endParaRPr lang="en-US" sz="2400" dirty="0"/>
          </a:p>
        </p:txBody>
      </p:sp>
    </p:spTree>
    <p:extLst>
      <p:ext uri="{BB962C8B-B14F-4D97-AF65-F5344CB8AC3E}">
        <p14:creationId xmlns:p14="http://schemas.microsoft.com/office/powerpoint/2010/main" val="117244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3CA876042AB9E449BDB0911448D4ACF" ma:contentTypeVersion="9" ma:contentTypeDescription="Create a new document." ma:contentTypeScope="" ma:versionID="af939a754ec3027576acb805b6be2e6c">
  <xsd:schema xmlns:xsd="http://www.w3.org/2001/XMLSchema" xmlns:xs="http://www.w3.org/2001/XMLSchema" xmlns:p="http://schemas.microsoft.com/office/2006/metadata/properties" xmlns:ns2="f40c2ad6-e974-4957-b53e-854bf5449f41" targetNamespace="http://schemas.microsoft.com/office/2006/metadata/properties" ma:root="true" ma:fieldsID="07492bcf76c32229691417fea42d14b1" ns2:_="">
    <xsd:import namespace="f40c2ad6-e974-4957-b53e-854bf5449f4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0c2ad6-e974-4957-b53e-854bf5449f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25989CC-B74B-48AA-B7F2-16F6D217D5AA}">
  <ds:schemaRefs>
    <ds:schemaRef ds:uri="http://schemas.microsoft.com/sharepoint/v3/contenttype/forms"/>
  </ds:schemaRefs>
</ds:datastoreItem>
</file>

<file path=customXml/itemProps2.xml><?xml version="1.0" encoding="utf-8"?>
<ds:datastoreItem xmlns:ds="http://schemas.openxmlformats.org/officeDocument/2006/customXml" ds:itemID="{387F13FE-1612-4A16-9EDB-7975E626EB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0c2ad6-e974-4957-b53e-854bf5449f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94428CB-0F46-4930-9A22-1E3875639979}">
  <ds:schemaRefs>
    <ds:schemaRef ds:uri="http://purl.org/dc/terms/"/>
    <ds:schemaRef ds:uri="http://schemas.microsoft.com/office/infopath/2007/PartnerControls"/>
    <ds:schemaRef ds:uri="http://schemas.microsoft.com/office/2006/documentManagement/types"/>
    <ds:schemaRef ds:uri="f40c2ad6-e974-4957-b53e-854bf5449f41"/>
    <ds:schemaRef ds:uri="http://schemas.microsoft.com/office/2006/metadata/properties"/>
    <ds:schemaRef ds:uri="http://www.w3.org/XML/1998/namespace"/>
    <ds:schemaRef ds:uri="http://purl.org/dc/dcmitype/"/>
    <ds:schemaRef ds:uri="http://purl.org/dc/elements/1.1/"/>
    <ds:schemaRef ds:uri="http://schemas.openxmlformats.org/package/2006/metadata/core-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48694</TotalTime>
  <Words>4258</Words>
  <Application>Microsoft Office PowerPoint</Application>
  <PresentationFormat>Widescreen</PresentationFormat>
  <Paragraphs>769</Paragraphs>
  <Slides>74</Slides>
  <Notes>74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74</vt:i4>
      </vt:variant>
    </vt:vector>
  </HeadingPairs>
  <TitlesOfParts>
    <vt:vector size="84" baseType="lpstr">
      <vt:lpstr>Arial</vt:lpstr>
      <vt:lpstr>Calibri</vt:lpstr>
      <vt:lpstr>Calibri Light</vt:lpstr>
      <vt:lpstr>Segoe UI</vt:lpstr>
      <vt:lpstr>Segoe UI Condensed</vt:lpstr>
      <vt:lpstr>Segoe UI Light</vt:lpstr>
      <vt:lpstr>Segoe UI Semibold</vt:lpstr>
      <vt:lpstr>Segoe UI Semilight</vt:lpstr>
      <vt:lpstr>Wingdings</vt:lpstr>
      <vt:lpstr>Custom Design</vt:lpstr>
      <vt:lpstr>Power BI Training Advanced Admin in a Day</vt:lpstr>
      <vt:lpstr>PowerPoint Presentation</vt:lpstr>
      <vt:lpstr>Power BI  Admin in a Day</vt:lpstr>
      <vt:lpstr>Power BI  Admin in a Day</vt:lpstr>
      <vt:lpstr>Power BI Premium </vt:lpstr>
      <vt:lpstr>Pro vs Premium </vt:lpstr>
      <vt:lpstr>Premium Gen2</vt:lpstr>
      <vt:lpstr>Workspaces and Premium Gen2</vt:lpstr>
      <vt:lpstr>Capacity Nodes for Premium Gen2</vt:lpstr>
      <vt:lpstr>Refresh in Premium Gen2</vt:lpstr>
      <vt:lpstr>Monitoring in Premium Gen2</vt:lpstr>
      <vt:lpstr>Limitations in Premium Gen2</vt:lpstr>
      <vt:lpstr>Premium Resource Management </vt:lpstr>
      <vt:lpstr>Dedicated Capacity SKUs </vt:lpstr>
      <vt:lpstr>Power BI  Admin in a Day</vt:lpstr>
      <vt:lpstr>Factors to consider for Performance &amp; Capacity Management</vt:lpstr>
      <vt:lpstr>Testing Premium Capacity</vt:lpstr>
      <vt:lpstr>Supporting Multi-Geo</vt:lpstr>
      <vt:lpstr>Bring Your Own Key</vt:lpstr>
      <vt:lpstr>Premium Metrics App   </vt:lpstr>
      <vt:lpstr>Monitor Individual Reports</vt:lpstr>
      <vt:lpstr>Tabular Editor</vt:lpstr>
      <vt:lpstr>DAX Studio</vt:lpstr>
      <vt:lpstr>ALM Toolkit</vt:lpstr>
      <vt:lpstr>Power BI  Admin in a Day</vt:lpstr>
      <vt:lpstr>Power BI  Admin in a Day</vt:lpstr>
      <vt:lpstr>Power BI  Admin in a Day</vt:lpstr>
      <vt:lpstr>Power BI  Admin in a Day</vt:lpstr>
      <vt:lpstr>Data Connectivity Modes</vt:lpstr>
      <vt:lpstr>Personal Gateway vs Enterprise Gateway</vt:lpstr>
      <vt:lpstr>How Data is Refreshed</vt:lpstr>
      <vt:lpstr>Gateway Network Requirements</vt:lpstr>
      <vt:lpstr>Where to Install Gateway</vt:lpstr>
      <vt:lpstr>Establishing High Availability Gateways</vt:lpstr>
      <vt:lpstr>Establishing Load Balancing of Gateways</vt:lpstr>
      <vt:lpstr>Gateway Performance Monitoring (Docs)</vt:lpstr>
      <vt:lpstr>Multiple Data Sources per Gateway</vt:lpstr>
      <vt:lpstr>Manage Gateway Users</vt:lpstr>
      <vt:lpstr>SSO User Mapping Options</vt:lpstr>
      <vt:lpstr>AD User Mapping with Custom Property Lookup</vt:lpstr>
      <vt:lpstr>Power BI  Admin in a Day</vt:lpstr>
      <vt:lpstr>Power BI  Admin in a Day</vt:lpstr>
      <vt:lpstr>Power BI  Admin in a Day</vt:lpstr>
      <vt:lpstr>Embedding Scenarios</vt:lpstr>
      <vt:lpstr>Publish to the Web</vt:lpstr>
      <vt:lpstr>Embed in Teams</vt:lpstr>
      <vt:lpstr>SharePoint Online Web Part</vt:lpstr>
      <vt:lpstr>Tenant Settings for Developers</vt:lpstr>
      <vt:lpstr>REST API/Custom Development</vt:lpstr>
      <vt:lpstr>Available NuGet Packages</vt:lpstr>
      <vt:lpstr>Provisioning a Power BI Embedded Capacity</vt:lpstr>
      <vt:lpstr>Certificate revocation check for web connections</vt:lpstr>
      <vt:lpstr>Dataflow</vt:lpstr>
      <vt:lpstr>Dataflow</vt:lpstr>
      <vt:lpstr>Dataflow Capabilities on Power BI Premium</vt:lpstr>
      <vt:lpstr>Dataflow</vt:lpstr>
      <vt:lpstr>Template Apps – Install Packaged</vt:lpstr>
      <vt:lpstr>Template App – Update App</vt:lpstr>
      <vt:lpstr>Template Apps</vt:lpstr>
      <vt:lpstr>Template App Governance</vt:lpstr>
      <vt:lpstr>Power BI  Admin in a Day</vt:lpstr>
      <vt:lpstr>Power BI  Admin in a Day</vt:lpstr>
      <vt:lpstr>Power BI  Admin in a Day</vt:lpstr>
      <vt:lpstr>Power BI  Admin in a Day</vt:lpstr>
      <vt:lpstr>REST API for Power BI Dedicated Capacities</vt:lpstr>
      <vt:lpstr>REST API – Power BI Service</vt:lpstr>
      <vt:lpstr>Admin APIs (public preview)</vt:lpstr>
      <vt:lpstr>Microsoft Power BI CMDlets for Windows PowerShell &amp; PowerShell Core</vt:lpstr>
      <vt:lpstr>Install and Use the Power BI CMDlet</vt:lpstr>
      <vt:lpstr>Testing REST API Calls</vt:lpstr>
      <vt:lpstr>Scripting Typical Admin Tasks </vt:lpstr>
      <vt:lpstr>Power BI  Admin in a Day</vt:lpstr>
      <vt:lpstr>Power BI  Admin in a Day</vt:lpstr>
      <vt:lpstr>Power BI  Admin in a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Admin in a Day</dc:title>
  <dc:creator>Nikil Prabhakar</dc:creator>
  <cp:lastModifiedBy>Cort Ferina</cp:lastModifiedBy>
  <cp:revision>215</cp:revision>
  <dcterms:created xsi:type="dcterms:W3CDTF">2018-08-07T14:13:34Z</dcterms:created>
  <dcterms:modified xsi:type="dcterms:W3CDTF">2022-02-02T14:10:22Z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chass@microsoft.com</vt:lpwstr>
  </property>
  <property fmtid="{D5CDD505-2E9C-101B-9397-08002B2CF9AE}" pid="5" name="MSIP_Label_f42aa342-8706-4288-bd11-ebb85995028c_SetDate">
    <vt:lpwstr>2018-08-14T17:26:28.4532015Z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0x01010093CA876042AB9E449BDB0911448D4ACF</vt:lpwstr>
  </property>
</Properties>
</file>